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1470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331A8-FD4E-45D3-9593-28FFDBD72E49}" type="datetimeFigureOut">
              <a:rPr lang="en-IE" smtClean="0"/>
              <a:t>25/10/2017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CB537-6C16-4CEB-8D3B-0ABCB06F372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711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CB537-6C16-4CEB-8D3B-0ABCB06F372B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6488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CB537-6C16-4CEB-8D3B-0ABCB06F372B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08813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CB537-6C16-4CEB-8D3B-0ABCB06F372B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7707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CB537-6C16-4CEB-8D3B-0ABCB06F372B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9113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CB537-6C16-4CEB-8D3B-0ABCB06F372B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6980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CB537-6C16-4CEB-8D3B-0ABCB06F372B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9364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CB537-6C16-4CEB-8D3B-0ABCB06F372B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8126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CB537-6C16-4CEB-8D3B-0ABCB06F372B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27172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CB537-6C16-4CEB-8D3B-0ABCB06F372B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4809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CB537-6C16-4CEB-8D3B-0ABCB06F372B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3469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CB537-6C16-4CEB-8D3B-0ABCB06F372B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8551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CB537-6C16-4CEB-8D3B-0ABCB06F372B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40774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CB537-6C16-4CEB-8D3B-0ABCB06F372B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37012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CB537-6C16-4CEB-8D3B-0ABCB06F372B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8856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CB537-6C16-4CEB-8D3B-0ABCB06F372B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9910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McCarthy © 2017 Principles of Graphics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1CA7C90-6064-4928-9F5A-C6617B46D5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8472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McCarthy © 2017 Principles of Graphics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1CA7C90-6064-4928-9F5A-C6617B46D5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5377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McCarthy © 2017 Principles of Graphics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1CA7C90-6064-4928-9F5A-C6617B46D585}" type="slidenum">
              <a:rPr lang="en-IE" smtClean="0"/>
              <a:t>‹#›</a:t>
            </a:fld>
            <a:endParaRPr lang="en-I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7499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McCarthy © 2017 Principles of Graphics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1CA7C90-6064-4928-9F5A-C6617B46D5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44070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McCarthy © 2017 Principles of Graphics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1CA7C90-6064-4928-9F5A-C6617B46D585}" type="slidenum">
              <a:rPr lang="en-IE" smtClean="0"/>
              <a:t>‹#›</a:t>
            </a:fld>
            <a:endParaRPr lang="en-I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2450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McCarthy © 2017 Principles of Graphics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1CA7C90-6064-4928-9F5A-C6617B46D5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5571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McCarthy © 2017 Principles of Graphics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7C90-6064-4928-9F5A-C6617B46D5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74146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McCarthy © 2017 Principles of Graphics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7C90-6064-4928-9F5A-C6617B46D5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073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McCarthy © 2017 Principles of Graphics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7C90-6064-4928-9F5A-C6617B46D5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0676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McCarthy © 2017 Principles of Graphics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1CA7C90-6064-4928-9F5A-C6617B46D5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16042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McCarthy © 2017 Principles of Graphics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1CA7C90-6064-4928-9F5A-C6617B46D5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8285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McCarthy © 2017 Principles of Graphics</a:t>
            </a:r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1CA7C90-6064-4928-9F5A-C6617B46D5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871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McCarthy © 2017 Principles of Graphics</a:t>
            </a:r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7C90-6064-4928-9F5A-C6617B46D5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0857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McCarthy © 2017 Principles of Graphics</a:t>
            </a:r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7C90-6064-4928-9F5A-C6617B46D5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6999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McCarthy © 2017 Principles of Graphics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7C90-6064-4928-9F5A-C6617B46D5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1073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McCarthy © 2017 Principles of Graphics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1CA7C90-6064-4928-9F5A-C6617B46D5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293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Mr. McCarthy © 2017 Principles of Graphics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1CA7C90-6064-4928-9F5A-C6617B46D5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9778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Transformation Geometry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Mr. McCarthy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991" y="365841"/>
            <a:ext cx="3467584" cy="3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35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99723"/>
          </a:xfrm>
        </p:spPr>
        <p:txBody>
          <a:bodyPr/>
          <a:lstStyle/>
          <a:p>
            <a:r>
              <a:rPr lang="en-IE" dirty="0"/>
              <a:t>Central Symmetry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76013" y="6421985"/>
            <a:ext cx="2636850" cy="370396"/>
          </a:xfrm>
        </p:spPr>
        <p:txBody>
          <a:bodyPr/>
          <a:lstStyle/>
          <a:p>
            <a:r>
              <a:rPr lang="en-US" dirty="0"/>
              <a:t>Mr. McCarthy © 2017 Principles of Graphics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7C90-6064-4928-9F5A-C6617B46D585}" type="slidenum">
              <a:rPr lang="en-IE" smtClean="0"/>
              <a:t>10</a:t>
            </a:fld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1024" y="1488496"/>
            <a:ext cx="7935487" cy="4768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7288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How to draw an image under Central Symmetry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81142" y="6130437"/>
            <a:ext cx="2726753" cy="370396"/>
          </a:xfrm>
        </p:spPr>
        <p:txBody>
          <a:bodyPr/>
          <a:lstStyle/>
          <a:p>
            <a:r>
              <a:rPr lang="en-US"/>
              <a:t>Mr. McCarthy © 2017 Principles of Graphics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7C90-6064-4928-9F5A-C6617B46D585}" type="slidenum">
              <a:rPr lang="en-IE" smtClean="0"/>
              <a:t>11</a:t>
            </a:fld>
            <a:endParaRPr lang="en-IE"/>
          </a:p>
        </p:txBody>
      </p:sp>
      <p:grpSp>
        <p:nvGrpSpPr>
          <p:cNvPr id="6" name="Group 5"/>
          <p:cNvGrpSpPr/>
          <p:nvPr/>
        </p:nvGrpSpPr>
        <p:grpSpPr>
          <a:xfrm>
            <a:off x="3097012" y="2575840"/>
            <a:ext cx="1813855" cy="2883756"/>
            <a:chOff x="2862469" y="2597426"/>
            <a:chExt cx="1813855" cy="2883756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2862469" y="2597426"/>
              <a:ext cx="0" cy="28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862469" y="2597426"/>
              <a:ext cx="180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862469" y="5477426"/>
              <a:ext cx="5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4406324" y="2867426"/>
              <a:ext cx="5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402469" y="3150678"/>
              <a:ext cx="126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3132469" y="3433930"/>
              <a:ext cx="5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402469" y="3717182"/>
              <a:ext cx="7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3866324" y="3987182"/>
              <a:ext cx="5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402469" y="4257182"/>
              <a:ext cx="7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3402469" y="4257182"/>
              <a:ext cx="0" cy="122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765337" y="3995947"/>
            <a:ext cx="364202" cy="524680"/>
            <a:chOff x="6921837" y="3892439"/>
            <a:chExt cx="364202" cy="524680"/>
          </a:xfrm>
        </p:grpSpPr>
        <p:sp>
          <p:nvSpPr>
            <p:cNvPr id="17" name="Oval 16"/>
            <p:cNvSpPr/>
            <p:nvPr/>
          </p:nvSpPr>
          <p:spPr>
            <a:xfrm>
              <a:off x="7048768" y="3892439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  <a:p>
              <a:pPr algn="ctr"/>
              <a:endParaRPr lang="en-IE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21837" y="4047787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b="1" dirty="0"/>
                <a:t>C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4910867" y="2575840"/>
            <a:ext cx="4773460" cy="342317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116895" y="2575840"/>
            <a:ext cx="8890621" cy="342317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910867" y="3142344"/>
            <a:ext cx="6111133" cy="273198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656898" y="3142344"/>
            <a:ext cx="7995102" cy="220551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656898" y="3695596"/>
            <a:ext cx="8008626" cy="8603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363370" y="3695596"/>
            <a:ext cx="7533844" cy="105284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371523" y="3745806"/>
            <a:ext cx="6968956" cy="48979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103371" y="2517092"/>
            <a:ext cx="8188629" cy="295582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656898" y="2260905"/>
            <a:ext cx="7635102" cy="318260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3608419" y="3640057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6" name="Oval 65"/>
          <p:cNvSpPr/>
          <p:nvPr/>
        </p:nvSpPr>
        <p:spPr>
          <a:xfrm>
            <a:off x="3595169" y="5400302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7" name="Oval 66"/>
          <p:cNvSpPr/>
          <p:nvPr/>
        </p:nvSpPr>
        <p:spPr>
          <a:xfrm>
            <a:off x="3057149" y="5400302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8" name="Oval 67"/>
          <p:cNvSpPr/>
          <p:nvPr/>
        </p:nvSpPr>
        <p:spPr>
          <a:xfrm>
            <a:off x="3614575" y="4193308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9" name="Oval 68"/>
          <p:cNvSpPr/>
          <p:nvPr/>
        </p:nvSpPr>
        <p:spPr>
          <a:xfrm>
            <a:off x="3609746" y="3081495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0" name="Oval 69"/>
          <p:cNvSpPr/>
          <p:nvPr/>
        </p:nvSpPr>
        <p:spPr>
          <a:xfrm>
            <a:off x="4845224" y="2521839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1" name="Oval 70"/>
          <p:cNvSpPr/>
          <p:nvPr/>
        </p:nvSpPr>
        <p:spPr>
          <a:xfrm>
            <a:off x="4846691" y="3068482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2" name="Oval 71"/>
          <p:cNvSpPr/>
          <p:nvPr/>
        </p:nvSpPr>
        <p:spPr>
          <a:xfrm>
            <a:off x="4333945" y="3655871"/>
            <a:ext cx="108000" cy="1080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3" name="Oval 72"/>
          <p:cNvSpPr/>
          <p:nvPr/>
        </p:nvSpPr>
        <p:spPr>
          <a:xfrm>
            <a:off x="4327789" y="4195872"/>
            <a:ext cx="108000" cy="1080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4" name="Oval 73"/>
          <p:cNvSpPr/>
          <p:nvPr/>
        </p:nvSpPr>
        <p:spPr>
          <a:xfrm>
            <a:off x="3057149" y="2504768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76" name="Straight Connector 75"/>
          <p:cNvCxnSpPr/>
          <p:nvPr/>
        </p:nvCxnSpPr>
        <p:spPr>
          <a:xfrm flipH="1" flipV="1">
            <a:off x="4904509" y="2574607"/>
            <a:ext cx="2079722" cy="15029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7002607" y="4077601"/>
            <a:ext cx="2015062" cy="14397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4" descr="Image result for drawing comp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3400">
            <a:off x="5241182" y="220938"/>
            <a:ext cx="3322806" cy="366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Oval 83"/>
          <p:cNvSpPr/>
          <p:nvPr/>
        </p:nvSpPr>
        <p:spPr>
          <a:xfrm>
            <a:off x="8990382" y="5489873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85" name="Straight Connector 84"/>
          <p:cNvCxnSpPr>
            <a:endCxn id="74" idx="5"/>
          </p:cNvCxnSpPr>
          <p:nvPr/>
        </p:nvCxnSpPr>
        <p:spPr>
          <a:xfrm flipH="1" flipV="1">
            <a:off x="3149333" y="2596952"/>
            <a:ext cx="3811597" cy="144743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6983751" y="4073358"/>
            <a:ext cx="3865388" cy="14734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4" descr="Image result for drawing comp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5796">
            <a:off x="3265592" y="-2062338"/>
            <a:ext cx="5461887" cy="601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Oval 87"/>
          <p:cNvSpPr/>
          <p:nvPr/>
        </p:nvSpPr>
        <p:spPr>
          <a:xfrm>
            <a:off x="10782203" y="5490976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94" name="Group 93"/>
          <p:cNvGrpSpPr/>
          <p:nvPr/>
        </p:nvGrpSpPr>
        <p:grpSpPr>
          <a:xfrm rot="10800000">
            <a:off x="9036484" y="2653595"/>
            <a:ext cx="1813855" cy="2883756"/>
            <a:chOff x="2862469" y="2597426"/>
            <a:chExt cx="1813855" cy="2883756"/>
          </a:xfrm>
        </p:grpSpPr>
        <p:cxnSp>
          <p:nvCxnSpPr>
            <p:cNvPr id="95" name="Straight Connector 94"/>
            <p:cNvCxnSpPr/>
            <p:nvPr/>
          </p:nvCxnSpPr>
          <p:spPr>
            <a:xfrm flipH="1">
              <a:off x="2862469" y="2597426"/>
              <a:ext cx="0" cy="28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862469" y="2597426"/>
              <a:ext cx="180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862469" y="5477426"/>
              <a:ext cx="5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>
              <a:off x="4406324" y="2867426"/>
              <a:ext cx="5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402469" y="3150678"/>
              <a:ext cx="126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3132469" y="3433930"/>
              <a:ext cx="5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402469" y="3717182"/>
              <a:ext cx="7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3866324" y="3987182"/>
              <a:ext cx="5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402469" y="4257182"/>
              <a:ext cx="7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>
              <a:off x="3402469" y="4257182"/>
              <a:ext cx="0" cy="122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Oval 107"/>
          <p:cNvSpPr/>
          <p:nvPr/>
        </p:nvSpPr>
        <p:spPr>
          <a:xfrm>
            <a:off x="8986396" y="4935359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9" name="Oval 108"/>
          <p:cNvSpPr/>
          <p:nvPr/>
        </p:nvSpPr>
        <p:spPr>
          <a:xfrm>
            <a:off x="10245163" y="4921458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4" name="Oval 113"/>
          <p:cNvSpPr/>
          <p:nvPr/>
        </p:nvSpPr>
        <p:spPr>
          <a:xfrm>
            <a:off x="10245163" y="4359713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5" name="Oval 114"/>
          <p:cNvSpPr/>
          <p:nvPr/>
        </p:nvSpPr>
        <p:spPr>
          <a:xfrm>
            <a:off x="10245163" y="3816440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6" name="Oval 115"/>
          <p:cNvSpPr/>
          <p:nvPr/>
        </p:nvSpPr>
        <p:spPr>
          <a:xfrm>
            <a:off x="10245163" y="2607797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7" name="Oval 116"/>
          <p:cNvSpPr/>
          <p:nvPr/>
        </p:nvSpPr>
        <p:spPr>
          <a:xfrm>
            <a:off x="9521355" y="4359729"/>
            <a:ext cx="108000" cy="1080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8" name="Oval 117"/>
          <p:cNvSpPr/>
          <p:nvPr/>
        </p:nvSpPr>
        <p:spPr>
          <a:xfrm>
            <a:off x="9512100" y="3827026"/>
            <a:ext cx="108000" cy="1080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9" name="Oval 118"/>
          <p:cNvSpPr/>
          <p:nvPr/>
        </p:nvSpPr>
        <p:spPr>
          <a:xfrm>
            <a:off x="10788561" y="2607797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0" name="TextBox 119"/>
          <p:cNvSpPr txBox="1"/>
          <p:nvPr/>
        </p:nvSpPr>
        <p:spPr>
          <a:xfrm>
            <a:off x="5228535" y="5202038"/>
            <a:ext cx="239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Centre of Symmetry</a:t>
            </a:r>
          </a:p>
        </p:txBody>
      </p:sp>
      <p:cxnSp>
        <p:nvCxnSpPr>
          <p:cNvPr id="122" name="Straight Arrow Connector 121"/>
          <p:cNvCxnSpPr/>
          <p:nvPr/>
        </p:nvCxnSpPr>
        <p:spPr>
          <a:xfrm flipV="1">
            <a:off x="6765337" y="4555928"/>
            <a:ext cx="126931" cy="6461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01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16809 0.21621 " pathEditMode="relative" rAng="0" ptsTypes="AA">
                                      <p:cBhvr>
                                        <p:cTn id="59" dur="1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31354 0.22361 " pathEditMode="relative" rAng="0" ptsTypes="AA">
                                      <p:cBhvr>
                                        <p:cTn id="101" dur="1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77" y="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7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84" grpId="0" animBg="1"/>
      <p:bldP spid="88" grpId="0" animBg="1"/>
      <p:bldP spid="108" grpId="0" animBg="1"/>
      <p:bldP spid="109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71553"/>
          </a:xfrm>
        </p:spPr>
        <p:txBody>
          <a:bodyPr>
            <a:normAutofit/>
          </a:bodyPr>
          <a:lstStyle/>
          <a:p>
            <a:r>
              <a:rPr lang="en-IE" sz="4000" dirty="0"/>
              <a:t>Enlargements &amp; Reductions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95663"/>
            <a:ext cx="8915400" cy="4515559"/>
          </a:xfrm>
        </p:spPr>
        <p:txBody>
          <a:bodyPr>
            <a:normAutofit/>
          </a:bodyPr>
          <a:lstStyle/>
          <a:p>
            <a:r>
              <a:rPr lang="en-IE" sz="2400" dirty="0"/>
              <a:t>Enlargements and Reductions do exactly as they say on the tin.</a:t>
            </a:r>
          </a:p>
          <a:p>
            <a:r>
              <a:rPr lang="en-IE" sz="2400" dirty="0"/>
              <a:t>Enlargements increase the size of an image.</a:t>
            </a:r>
          </a:p>
          <a:p>
            <a:r>
              <a:rPr lang="en-IE" sz="2400" dirty="0"/>
              <a:t>Reductions reduce the size of an image.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87326" y="6096000"/>
            <a:ext cx="2620569" cy="404833"/>
          </a:xfrm>
        </p:spPr>
        <p:txBody>
          <a:bodyPr/>
          <a:lstStyle/>
          <a:p>
            <a:r>
              <a:rPr lang="en-US" dirty="0"/>
              <a:t>Mr. McCarthy © 2017 Principles of Graphics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7C90-6064-4928-9F5A-C6617B46D585}" type="slidenum">
              <a:rPr lang="en-IE" smtClean="0"/>
              <a:t>12</a:t>
            </a:fld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539" y="3590693"/>
            <a:ext cx="5262787" cy="309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15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97160" y="6517422"/>
            <a:ext cx="3294840" cy="340665"/>
          </a:xfrm>
        </p:spPr>
        <p:txBody>
          <a:bodyPr/>
          <a:lstStyle/>
          <a:p>
            <a:r>
              <a:rPr lang="en-US" dirty="0"/>
              <a:t>Mr. McCarthy © 2017 Principles of Graphics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7C90-6064-4928-9F5A-C6617B46D585}" type="slidenum">
              <a:rPr lang="en-IE" smtClean="0"/>
              <a:t>13</a:t>
            </a:fld>
            <a:endParaRPr lang="en-I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7385"/>
          </a:xfrm>
        </p:spPr>
        <p:txBody>
          <a:bodyPr/>
          <a:lstStyle/>
          <a:p>
            <a:r>
              <a:rPr lang="en-IE" dirty="0"/>
              <a:t>How to Enlarge an image A-A1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058952" y="2779799"/>
            <a:ext cx="450630" cy="369332"/>
            <a:chOff x="6742138" y="3667107"/>
            <a:chExt cx="450630" cy="369332"/>
          </a:xfrm>
        </p:grpSpPr>
        <p:sp>
          <p:nvSpPr>
            <p:cNvPr id="22" name="Oval 21"/>
            <p:cNvSpPr/>
            <p:nvPr/>
          </p:nvSpPr>
          <p:spPr>
            <a:xfrm>
              <a:off x="7048768" y="3892439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  <a:p>
              <a:pPr algn="ctr"/>
              <a:endParaRPr lang="en-IE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42138" y="3667107"/>
              <a:ext cx="356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b="1" dirty="0"/>
                <a:t>A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862691" y="2081075"/>
            <a:ext cx="494364" cy="422088"/>
            <a:chOff x="6698404" y="3614351"/>
            <a:chExt cx="494364" cy="422088"/>
          </a:xfrm>
        </p:grpSpPr>
        <p:sp>
          <p:nvSpPr>
            <p:cNvPr id="25" name="Oval 24"/>
            <p:cNvSpPr/>
            <p:nvPr/>
          </p:nvSpPr>
          <p:spPr>
            <a:xfrm>
              <a:off x="7048768" y="3892439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  <a:p>
              <a:pPr algn="ctr"/>
              <a:endParaRPr lang="en-IE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98404" y="3614351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b="1" dirty="0"/>
                <a:t>A1</a:t>
              </a:r>
            </a:p>
          </p:txBody>
        </p:sp>
      </p:grpSp>
      <p:cxnSp>
        <p:nvCxnSpPr>
          <p:cNvPr id="28" name="Straight Connector 27"/>
          <p:cNvCxnSpPr/>
          <p:nvPr/>
        </p:nvCxnSpPr>
        <p:spPr>
          <a:xfrm flipV="1">
            <a:off x="1742752" y="2013929"/>
            <a:ext cx="8379816" cy="1882934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742752" y="2312823"/>
            <a:ext cx="9582974" cy="159670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742752" y="3077131"/>
            <a:ext cx="9761860" cy="81973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742752" y="2841894"/>
            <a:ext cx="9761860" cy="107154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742752" y="3869807"/>
            <a:ext cx="9582974" cy="2367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742752" y="3909524"/>
            <a:ext cx="10136427" cy="80887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742752" y="3911482"/>
            <a:ext cx="10136427" cy="95323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742752" y="3926099"/>
            <a:ext cx="8379816" cy="257473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742752" y="3926098"/>
            <a:ext cx="7433332" cy="253895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520585" y="3825767"/>
            <a:ext cx="378630" cy="524680"/>
            <a:chOff x="6921837" y="3892439"/>
            <a:chExt cx="378630" cy="524680"/>
          </a:xfrm>
        </p:grpSpPr>
        <p:sp>
          <p:nvSpPr>
            <p:cNvPr id="19" name="Oval 18"/>
            <p:cNvSpPr/>
            <p:nvPr/>
          </p:nvSpPr>
          <p:spPr>
            <a:xfrm>
              <a:off x="7048768" y="3892439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  <a:p>
              <a:pPr algn="ctr"/>
              <a:endParaRPr lang="en-IE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21837" y="4047787"/>
              <a:ext cx="378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b="1" dirty="0"/>
                <a:t>O</a:t>
              </a:r>
            </a:p>
          </p:txBody>
        </p:sp>
      </p:grpSp>
      <p:cxnSp>
        <p:nvCxnSpPr>
          <p:cNvPr id="53" name="Straight Connector 52"/>
          <p:cNvCxnSpPr/>
          <p:nvPr/>
        </p:nvCxnSpPr>
        <p:spPr>
          <a:xfrm flipH="1">
            <a:off x="8285571" y="2415928"/>
            <a:ext cx="0" cy="37393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285571" y="2415928"/>
            <a:ext cx="236478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285571" y="6155291"/>
            <a:ext cx="7094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10317993" y="2766493"/>
            <a:ext cx="7011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995006" y="3134265"/>
            <a:ext cx="165534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8644441" y="3502036"/>
            <a:ext cx="7011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8995006" y="3869808"/>
            <a:ext cx="9459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9608557" y="4220373"/>
            <a:ext cx="7011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8995006" y="4570939"/>
            <a:ext cx="9459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8995006" y="4570939"/>
            <a:ext cx="0" cy="15892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177430" y="1452665"/>
            <a:ext cx="3975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/>
              <a:t>Lines remain parallel to original corresponding lines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6777486" y="2359163"/>
            <a:ext cx="1507569" cy="13274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5464318" y="2367927"/>
            <a:ext cx="1289355" cy="14520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438274" y="3065696"/>
            <a:ext cx="1349520" cy="2140539"/>
            <a:chOff x="2862469" y="2597426"/>
            <a:chExt cx="1813855" cy="288375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2862469" y="2597426"/>
              <a:ext cx="0" cy="28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862469" y="2597426"/>
              <a:ext cx="180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862469" y="5477426"/>
              <a:ext cx="5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4406324" y="2867426"/>
              <a:ext cx="5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402469" y="3150678"/>
              <a:ext cx="126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3132469" y="3433930"/>
              <a:ext cx="5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402469" y="3717182"/>
              <a:ext cx="7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3866324" y="3987182"/>
              <a:ext cx="5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402469" y="4257182"/>
              <a:ext cx="7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3402469" y="4257182"/>
              <a:ext cx="0" cy="122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923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35722"/>
          </a:xfrm>
        </p:spPr>
        <p:txBody>
          <a:bodyPr>
            <a:normAutofit/>
          </a:bodyPr>
          <a:lstStyle/>
          <a:p>
            <a:r>
              <a:rPr lang="en-IE" sz="4400" dirty="0"/>
              <a:t>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04211"/>
            <a:ext cx="8915400" cy="4307011"/>
          </a:xfrm>
        </p:spPr>
        <p:txBody>
          <a:bodyPr>
            <a:normAutofit/>
          </a:bodyPr>
          <a:lstStyle/>
          <a:p>
            <a:r>
              <a:rPr lang="en-IE" sz="2400" dirty="0"/>
              <a:t>The study of rotating an image a certain given angle about a point.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40253" y="6188178"/>
            <a:ext cx="2829116" cy="445232"/>
          </a:xfrm>
        </p:spPr>
        <p:txBody>
          <a:bodyPr/>
          <a:lstStyle/>
          <a:p>
            <a:r>
              <a:rPr lang="en-US" dirty="0"/>
              <a:t>Mr. McCarthy © 2017 Principles of Graphics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7C90-6064-4928-9F5A-C6617B46D585}" type="slidenum">
              <a:rPr lang="en-IE" smtClean="0"/>
              <a:t>14</a:t>
            </a:fld>
            <a:endParaRPr lang="en-I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2169" y="2577952"/>
            <a:ext cx="5839326" cy="40554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7138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9469"/>
          </a:xfrm>
        </p:spPr>
        <p:txBody>
          <a:bodyPr/>
          <a:lstStyle/>
          <a:p>
            <a:r>
              <a:rPr lang="en-IE" dirty="0"/>
              <a:t>How to Rotate an Image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9366" y="6115043"/>
            <a:ext cx="2588530" cy="385790"/>
          </a:xfrm>
        </p:spPr>
        <p:txBody>
          <a:bodyPr/>
          <a:lstStyle/>
          <a:p>
            <a:r>
              <a:rPr lang="en-US" dirty="0"/>
              <a:t>Mr. McCarthy © 2017 Principles of Graphics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7C90-6064-4928-9F5A-C6617B46D585}" type="slidenum">
              <a:rPr lang="en-IE" smtClean="0"/>
              <a:t>15</a:t>
            </a:fld>
            <a:endParaRPr lang="en-IE"/>
          </a:p>
        </p:txBody>
      </p:sp>
      <p:grpSp>
        <p:nvGrpSpPr>
          <p:cNvPr id="8" name="Group 7"/>
          <p:cNvGrpSpPr/>
          <p:nvPr/>
        </p:nvGrpSpPr>
        <p:grpSpPr>
          <a:xfrm>
            <a:off x="2936591" y="1902072"/>
            <a:ext cx="1813855" cy="2883756"/>
            <a:chOff x="2862469" y="2597426"/>
            <a:chExt cx="1813855" cy="2883756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2862469" y="2597426"/>
              <a:ext cx="0" cy="28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862469" y="2597426"/>
              <a:ext cx="180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862469" y="5477426"/>
              <a:ext cx="5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4406324" y="2867426"/>
              <a:ext cx="5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402469" y="3150678"/>
              <a:ext cx="126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3132469" y="3433930"/>
              <a:ext cx="5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402469" y="3717182"/>
              <a:ext cx="7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3866324" y="3987182"/>
              <a:ext cx="5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402469" y="4257182"/>
              <a:ext cx="7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3402469" y="4257182"/>
              <a:ext cx="0" cy="122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4682591" y="1848072"/>
            <a:ext cx="6306162" cy="4071465"/>
            <a:chOff x="4682591" y="1848072"/>
            <a:chExt cx="6306162" cy="4071465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750445" y="1902072"/>
              <a:ext cx="1826818" cy="401746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6577264" y="5181600"/>
              <a:ext cx="4357489" cy="737937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4682591" y="1848072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0" name="Oval 29"/>
            <p:cNvSpPr/>
            <p:nvPr/>
          </p:nvSpPr>
          <p:spPr>
            <a:xfrm>
              <a:off x="10880753" y="5127600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682591" y="1562100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018582" y="499693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A1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22502" y="6064325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Centre of Rotation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4733167" y="2455324"/>
            <a:ext cx="1863428" cy="348171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6596597" y="4821096"/>
            <a:ext cx="4415775" cy="111594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 rot="21368875">
            <a:off x="4677113" y="2397818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5" name="Oval 44"/>
          <p:cNvSpPr/>
          <p:nvPr/>
        </p:nvSpPr>
        <p:spPr>
          <a:xfrm rot="21368875">
            <a:off x="10388182" y="4899249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9" name="Arc 48"/>
          <p:cNvSpPr/>
          <p:nvPr/>
        </p:nvSpPr>
        <p:spPr>
          <a:xfrm>
            <a:off x="2611208" y="1977537"/>
            <a:ext cx="7992000" cy="7992000"/>
          </a:xfrm>
          <a:prstGeom prst="arc">
            <a:avLst>
              <a:gd name="adj1" fmla="val 14557625"/>
              <a:gd name="adj2" fmla="val 20709603"/>
            </a:avLst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4" name="Arrow: Circular 53"/>
          <p:cNvSpPr/>
          <p:nvPr/>
        </p:nvSpPr>
        <p:spPr>
          <a:xfrm>
            <a:off x="2490410" y="2242044"/>
            <a:ext cx="7992000" cy="7992000"/>
          </a:xfrm>
          <a:prstGeom prst="circularArrow">
            <a:avLst>
              <a:gd name="adj1" fmla="val 2310"/>
              <a:gd name="adj2" fmla="val 476651"/>
              <a:gd name="adj3" fmla="val 18326333"/>
              <a:gd name="adj4" fmla="val 16617461"/>
              <a:gd name="adj5" fmla="val 26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691117" y="5058000"/>
            <a:ext cx="1800000" cy="1800000"/>
            <a:chOff x="5691117" y="5058000"/>
            <a:chExt cx="1800000" cy="1800000"/>
          </a:xfrm>
        </p:grpSpPr>
        <p:sp>
          <p:nvSpPr>
            <p:cNvPr id="55" name="Arc 54"/>
            <p:cNvSpPr/>
            <p:nvPr/>
          </p:nvSpPr>
          <p:spPr>
            <a:xfrm>
              <a:off x="5691117" y="5058000"/>
              <a:ext cx="1800000" cy="1800000"/>
            </a:xfrm>
            <a:prstGeom prst="arc">
              <a:avLst>
                <a:gd name="adj1" fmla="val 14855049"/>
                <a:gd name="adj2" fmla="val 20910502"/>
              </a:avLst>
            </a:prstGeom>
            <a:ln w="28575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527530" y="5189974"/>
              <a:ext cx="4310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3200" b="1" dirty="0">
                  <a:solidFill>
                    <a:schemeClr val="bg1">
                      <a:lumMod val="50000"/>
                    </a:schemeClr>
                  </a:solidFill>
                </a:rPr>
                <a:t>Ɵ</a:t>
              </a: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9364546" y="1215937"/>
            <a:ext cx="282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/>
              <a:t>Ɵ = </a:t>
            </a:r>
          </a:p>
          <a:p>
            <a:pPr algn="ctr"/>
            <a:r>
              <a:rPr lang="en-IE" sz="2800" b="1" dirty="0"/>
              <a:t>Given Angle</a:t>
            </a:r>
          </a:p>
        </p:txBody>
      </p:sp>
      <p:grpSp>
        <p:nvGrpSpPr>
          <p:cNvPr id="59" name="Group 58"/>
          <p:cNvGrpSpPr/>
          <p:nvPr/>
        </p:nvGrpSpPr>
        <p:grpSpPr>
          <a:xfrm rot="21443327">
            <a:off x="5644941" y="5026163"/>
            <a:ext cx="1800000" cy="1800000"/>
            <a:chOff x="5691117" y="5058000"/>
            <a:chExt cx="1800000" cy="1800000"/>
          </a:xfrm>
        </p:grpSpPr>
        <p:sp>
          <p:nvSpPr>
            <p:cNvPr id="60" name="Arc 59"/>
            <p:cNvSpPr/>
            <p:nvPr/>
          </p:nvSpPr>
          <p:spPr>
            <a:xfrm>
              <a:off x="5691117" y="5058000"/>
              <a:ext cx="1800000" cy="1800000"/>
            </a:xfrm>
            <a:prstGeom prst="arc">
              <a:avLst>
                <a:gd name="adj1" fmla="val 14855049"/>
                <a:gd name="adj2" fmla="val 20910502"/>
              </a:avLst>
            </a:prstGeom>
            <a:ln w="28575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527530" y="5189974"/>
              <a:ext cx="4310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3200" b="1" dirty="0">
                  <a:solidFill>
                    <a:srgbClr val="0070C0"/>
                  </a:solidFill>
                </a:rPr>
                <a:t>Ɵ</a:t>
              </a:r>
            </a:p>
          </p:txBody>
        </p:sp>
      </p:grpSp>
      <p:cxnSp>
        <p:nvCxnSpPr>
          <p:cNvPr id="63" name="Straight Connector 62"/>
          <p:cNvCxnSpPr/>
          <p:nvPr/>
        </p:nvCxnSpPr>
        <p:spPr>
          <a:xfrm>
            <a:off x="3476591" y="3561828"/>
            <a:ext cx="3114526" cy="237096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6605923" y="2784002"/>
            <a:ext cx="4032135" cy="316135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 rot="6765807">
            <a:off x="9061389" y="2337249"/>
            <a:ext cx="1813855" cy="2883756"/>
            <a:chOff x="2862469" y="2597426"/>
            <a:chExt cx="1813855" cy="2883756"/>
          </a:xfrm>
        </p:grpSpPr>
        <p:cxnSp>
          <p:nvCxnSpPr>
            <p:cNvPr id="69" name="Straight Connector 68"/>
            <p:cNvCxnSpPr/>
            <p:nvPr/>
          </p:nvCxnSpPr>
          <p:spPr>
            <a:xfrm flipH="1">
              <a:off x="2862469" y="2597426"/>
              <a:ext cx="0" cy="28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862469" y="2597426"/>
              <a:ext cx="180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862469" y="5477426"/>
              <a:ext cx="5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4406324" y="2867426"/>
              <a:ext cx="5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402469" y="3150678"/>
              <a:ext cx="126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3132469" y="3433930"/>
              <a:ext cx="5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402469" y="3717182"/>
              <a:ext cx="7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3866324" y="3987182"/>
              <a:ext cx="5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402469" y="4257182"/>
              <a:ext cx="7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3402469" y="4257182"/>
              <a:ext cx="0" cy="122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 rot="20000372">
            <a:off x="5650023" y="5047187"/>
            <a:ext cx="1800000" cy="1800000"/>
            <a:chOff x="5691117" y="5058000"/>
            <a:chExt cx="1800000" cy="1800000"/>
          </a:xfrm>
        </p:grpSpPr>
        <p:sp>
          <p:nvSpPr>
            <p:cNvPr id="82" name="Arc 81"/>
            <p:cNvSpPr/>
            <p:nvPr/>
          </p:nvSpPr>
          <p:spPr>
            <a:xfrm>
              <a:off x="5691117" y="5058000"/>
              <a:ext cx="1800000" cy="1800000"/>
            </a:xfrm>
            <a:prstGeom prst="arc">
              <a:avLst>
                <a:gd name="adj1" fmla="val 14855049"/>
                <a:gd name="adj2" fmla="val 20910502"/>
              </a:avLst>
            </a:prstGeom>
            <a:ln w="28575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3" name="TextBox 82"/>
            <p:cNvSpPr txBox="1"/>
            <p:nvPr/>
          </p:nvSpPr>
          <p:spPr>
            <a:xfrm rot="1788970">
              <a:off x="6527530" y="5189974"/>
              <a:ext cx="4310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3200" b="1" dirty="0">
                  <a:solidFill>
                    <a:srgbClr val="00B050"/>
                  </a:solidFill>
                </a:rPr>
                <a:t>Ɵ</a:t>
              </a:r>
            </a:p>
          </p:txBody>
        </p:sp>
      </p:grpSp>
      <p:sp>
        <p:nvSpPr>
          <p:cNvPr id="84" name="Arc 83"/>
          <p:cNvSpPr/>
          <p:nvPr/>
        </p:nvSpPr>
        <p:spPr>
          <a:xfrm>
            <a:off x="2874808" y="1803918"/>
            <a:ext cx="7737725" cy="7610848"/>
          </a:xfrm>
          <a:prstGeom prst="arc">
            <a:avLst>
              <a:gd name="adj1" fmla="val 12723619"/>
              <a:gd name="adj2" fmla="val 19469676"/>
            </a:avLst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 b="1" dirty="0"/>
          </a:p>
        </p:txBody>
      </p:sp>
      <p:sp>
        <p:nvSpPr>
          <p:cNvPr id="85" name="Arrow: Circular 84"/>
          <p:cNvSpPr/>
          <p:nvPr/>
        </p:nvSpPr>
        <p:spPr>
          <a:xfrm>
            <a:off x="3199759" y="2008229"/>
            <a:ext cx="7200000" cy="8640000"/>
          </a:xfrm>
          <a:prstGeom prst="circularArrow">
            <a:avLst>
              <a:gd name="adj1" fmla="val 1957"/>
              <a:gd name="adj2" fmla="val 476651"/>
              <a:gd name="adj3" fmla="val 16776982"/>
              <a:gd name="adj4" fmla="val 15405421"/>
              <a:gd name="adj5" fmla="val 263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 rot="21368875">
            <a:off x="3426933" y="3503582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7" name="Oval 86"/>
          <p:cNvSpPr/>
          <p:nvPr/>
        </p:nvSpPr>
        <p:spPr>
          <a:xfrm rot="21368875">
            <a:off x="9842296" y="3317320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89" name="Straight Connector 88"/>
          <p:cNvCxnSpPr/>
          <p:nvPr/>
        </p:nvCxnSpPr>
        <p:spPr>
          <a:xfrm>
            <a:off x="3476591" y="4782072"/>
            <a:ext cx="3129332" cy="115071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6631008" y="2008229"/>
            <a:ext cx="2760213" cy="393157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511752" y="5842004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93" name="Group 92"/>
          <p:cNvGrpSpPr/>
          <p:nvPr/>
        </p:nvGrpSpPr>
        <p:grpSpPr>
          <a:xfrm rot="19488563">
            <a:off x="5595928" y="4981611"/>
            <a:ext cx="1800000" cy="1800000"/>
            <a:chOff x="5691117" y="5058000"/>
            <a:chExt cx="1800000" cy="1800000"/>
          </a:xfrm>
        </p:grpSpPr>
        <p:sp>
          <p:nvSpPr>
            <p:cNvPr id="94" name="Arc 93"/>
            <p:cNvSpPr/>
            <p:nvPr/>
          </p:nvSpPr>
          <p:spPr>
            <a:xfrm>
              <a:off x="5691117" y="5058000"/>
              <a:ext cx="1800000" cy="1800000"/>
            </a:xfrm>
            <a:prstGeom prst="arc">
              <a:avLst>
                <a:gd name="adj1" fmla="val 14214043"/>
                <a:gd name="adj2" fmla="val 20910502"/>
              </a:avLst>
            </a:prstGeom>
            <a:ln w="28575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rgbClr val="FFC000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 rot="1788970">
              <a:off x="6527530" y="5189974"/>
              <a:ext cx="43101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E" sz="3200" b="1" dirty="0">
                  <a:solidFill>
                    <a:srgbClr val="FFC000"/>
                  </a:solidFill>
                </a:rPr>
                <a:t>Ɵ</a:t>
              </a:r>
            </a:p>
          </p:txBody>
        </p:sp>
      </p:grpSp>
      <p:sp>
        <p:nvSpPr>
          <p:cNvPr id="96" name="Arc 95"/>
          <p:cNvSpPr/>
          <p:nvPr/>
        </p:nvSpPr>
        <p:spPr>
          <a:xfrm>
            <a:off x="3159812" y="2470304"/>
            <a:ext cx="7737725" cy="7610848"/>
          </a:xfrm>
          <a:prstGeom prst="arc">
            <a:avLst>
              <a:gd name="adj1" fmla="val 12181186"/>
              <a:gd name="adj2" fmla="val 17814695"/>
            </a:avLst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7" name="Oval 96"/>
          <p:cNvSpPr/>
          <p:nvPr/>
        </p:nvSpPr>
        <p:spPr>
          <a:xfrm rot="21368875">
            <a:off x="3419651" y="4716332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8" name="Oval 97"/>
          <p:cNvSpPr/>
          <p:nvPr/>
        </p:nvSpPr>
        <p:spPr>
          <a:xfrm rot="21368875">
            <a:off x="8720802" y="2829657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9" name="Oval 98"/>
          <p:cNvSpPr/>
          <p:nvPr/>
        </p:nvSpPr>
        <p:spPr>
          <a:xfrm rot="21368875">
            <a:off x="2882589" y="472456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0" name="Oval 99"/>
          <p:cNvSpPr/>
          <p:nvPr/>
        </p:nvSpPr>
        <p:spPr>
          <a:xfrm rot="21368875">
            <a:off x="4141690" y="349761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1" name="Oval 100"/>
          <p:cNvSpPr/>
          <p:nvPr/>
        </p:nvSpPr>
        <p:spPr>
          <a:xfrm rot="21368875">
            <a:off x="4141690" y="296782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2" name="Oval 101"/>
          <p:cNvSpPr/>
          <p:nvPr/>
        </p:nvSpPr>
        <p:spPr>
          <a:xfrm rot="21368875">
            <a:off x="3436671" y="296782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3" name="Oval 102"/>
          <p:cNvSpPr/>
          <p:nvPr/>
        </p:nvSpPr>
        <p:spPr>
          <a:xfrm rot="21368875">
            <a:off x="3436670" y="240655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4" name="Oval 103"/>
          <p:cNvSpPr/>
          <p:nvPr/>
        </p:nvSpPr>
        <p:spPr>
          <a:xfrm rot="21368875">
            <a:off x="2874413" y="1862277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5" name="Oval 104"/>
          <p:cNvSpPr/>
          <p:nvPr/>
        </p:nvSpPr>
        <p:spPr>
          <a:xfrm rot="21368875">
            <a:off x="8922871" y="234345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6" name="Oval 105"/>
          <p:cNvSpPr/>
          <p:nvPr/>
        </p:nvSpPr>
        <p:spPr>
          <a:xfrm rot="21368875">
            <a:off x="9572725" y="397165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7" name="Oval 106"/>
          <p:cNvSpPr/>
          <p:nvPr/>
        </p:nvSpPr>
        <p:spPr>
          <a:xfrm rot="21368875">
            <a:off x="10054040" y="418043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8" name="Oval 107"/>
          <p:cNvSpPr/>
          <p:nvPr/>
        </p:nvSpPr>
        <p:spPr>
          <a:xfrm rot="21368875">
            <a:off x="10359379" y="353880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9" name="Oval 108"/>
          <p:cNvSpPr/>
          <p:nvPr/>
        </p:nvSpPr>
        <p:spPr>
          <a:xfrm rot="21368875">
            <a:off x="10857390" y="3746117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0" name="Oval 109"/>
          <p:cNvSpPr/>
          <p:nvPr/>
        </p:nvSpPr>
        <p:spPr>
          <a:xfrm rot="21368875">
            <a:off x="11594802" y="347431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656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9" grpId="0" animBg="1"/>
      <p:bldP spid="49" grpId="1" animBg="1"/>
      <p:bldP spid="54" grpId="0" animBg="1"/>
      <p:bldP spid="54" grpId="1" animBg="1"/>
      <p:bldP spid="84" grpId="0" animBg="1"/>
      <p:bldP spid="84" grpId="1" animBg="1"/>
      <p:bldP spid="85" grpId="0" animBg="1"/>
      <p:bldP spid="85" grpId="1" animBg="1"/>
      <p:bldP spid="87" grpId="0" animBg="1"/>
      <p:bldP spid="96" grpId="0" animBg="1"/>
      <p:bldP spid="96" grpId="1" animBg="1"/>
      <p:bldP spid="98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4116"/>
          </a:xfrm>
        </p:spPr>
        <p:txBody>
          <a:bodyPr/>
          <a:lstStyle/>
          <a:p>
            <a:r>
              <a:rPr lang="en-IE" dirty="0"/>
              <a:t>What is Transformation Geometry?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24000"/>
            <a:ext cx="8915400" cy="4387222"/>
          </a:xfrm>
        </p:spPr>
        <p:txBody>
          <a:bodyPr>
            <a:normAutofit/>
          </a:bodyPr>
          <a:lstStyle/>
          <a:p>
            <a:r>
              <a:rPr lang="en-IE" sz="2400" dirty="0"/>
              <a:t>What is a transformation?</a:t>
            </a:r>
          </a:p>
          <a:p>
            <a:r>
              <a:rPr lang="en-IE" sz="2400" dirty="0"/>
              <a:t>A transformation is a </a:t>
            </a:r>
            <a:r>
              <a:rPr lang="en-IE" sz="2400" b="1" i="1" dirty="0"/>
              <a:t>‘change’</a:t>
            </a:r>
            <a:r>
              <a:rPr lang="en-IE" sz="2400" dirty="0"/>
              <a:t>.</a:t>
            </a:r>
          </a:p>
          <a:p>
            <a:endParaRPr lang="en-IE" sz="2400" dirty="0"/>
          </a:p>
          <a:p>
            <a:r>
              <a:rPr lang="en-IE" sz="2400" dirty="0"/>
              <a:t>Geometry is the shapes and figures we study in technical graphics.</a:t>
            </a:r>
          </a:p>
          <a:p>
            <a:r>
              <a:rPr lang="en-IE" sz="2400" dirty="0"/>
              <a:t>Transformation Geometry is the study of the movement of shapes under different transformations.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12696" y="6130437"/>
            <a:ext cx="2695199" cy="370396"/>
          </a:xfrm>
        </p:spPr>
        <p:txBody>
          <a:bodyPr/>
          <a:lstStyle/>
          <a:p>
            <a:r>
              <a:rPr lang="en-US" dirty="0"/>
              <a:t>Mr. McCarthy © 2017 Principles of Graphics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7C90-6064-4928-9F5A-C6617B46D585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8133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 do we study in Transformation Geometry?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sz="2400" dirty="0"/>
              <a:t>There are 5 transformations in Transformation Geometry:</a:t>
            </a:r>
          </a:p>
          <a:p>
            <a:pPr lvl="1"/>
            <a:r>
              <a:rPr lang="en-IE" sz="2400" dirty="0"/>
              <a:t>Axial Symmetry</a:t>
            </a:r>
          </a:p>
          <a:p>
            <a:pPr lvl="1"/>
            <a:r>
              <a:rPr lang="en-IE" sz="2400" dirty="0"/>
              <a:t>Translation</a:t>
            </a:r>
          </a:p>
          <a:p>
            <a:pPr lvl="1"/>
            <a:r>
              <a:rPr lang="en-IE" sz="2400" dirty="0"/>
              <a:t>Central Symmetry</a:t>
            </a:r>
          </a:p>
          <a:p>
            <a:pPr lvl="1"/>
            <a:r>
              <a:rPr lang="en-IE" sz="2400" dirty="0"/>
              <a:t>Enlargements &amp; Reductions</a:t>
            </a:r>
          </a:p>
          <a:p>
            <a:pPr lvl="1"/>
            <a:r>
              <a:rPr lang="en-IE" sz="2400" dirty="0"/>
              <a:t>Rotations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59687" y="6130437"/>
            <a:ext cx="2748209" cy="370396"/>
          </a:xfrm>
        </p:spPr>
        <p:txBody>
          <a:bodyPr/>
          <a:lstStyle/>
          <a:p>
            <a:r>
              <a:rPr lang="en-US" dirty="0"/>
              <a:t>Mr. McCarthy © 2017 Principles of Graphics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7C90-6064-4928-9F5A-C6617B46D585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35425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0620"/>
          </a:xfrm>
        </p:spPr>
        <p:txBody>
          <a:bodyPr/>
          <a:lstStyle/>
          <a:p>
            <a:r>
              <a:rPr lang="en-IE" dirty="0"/>
              <a:t>Axial Symmetry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10748"/>
            <a:ext cx="8915400" cy="4400474"/>
          </a:xfrm>
        </p:spPr>
        <p:txBody>
          <a:bodyPr>
            <a:normAutofit/>
          </a:bodyPr>
          <a:lstStyle/>
          <a:p>
            <a:r>
              <a:rPr lang="en-IE" sz="2400" dirty="0"/>
              <a:t>Very useful for other topics in Technical Graphics.</a:t>
            </a:r>
          </a:p>
          <a:p>
            <a:r>
              <a:rPr lang="en-IE" sz="2400" dirty="0"/>
              <a:t>It is the study of creating the mirror image of a shape about an axis.</a:t>
            </a:r>
          </a:p>
          <a:p>
            <a:endParaRPr lang="en-IE" sz="1100" dirty="0"/>
          </a:p>
          <a:p>
            <a:r>
              <a:rPr lang="en-IE" sz="2400" dirty="0"/>
              <a:t>Symmetry means that something is equal on one side to the other.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0488" y="6130437"/>
            <a:ext cx="3967408" cy="370396"/>
          </a:xfrm>
        </p:spPr>
        <p:txBody>
          <a:bodyPr/>
          <a:lstStyle/>
          <a:p>
            <a:r>
              <a:rPr lang="en-US" dirty="0"/>
              <a:t>Mr. McCarthy © 2017 Principles of Graphics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7C90-6064-4928-9F5A-C6617B46D585}" type="slidenum">
              <a:rPr lang="en-IE" smtClean="0"/>
              <a:t>4</a:t>
            </a:fld>
            <a:endParaRPr lang="en-IE"/>
          </a:p>
        </p:txBody>
      </p:sp>
      <p:grpSp>
        <p:nvGrpSpPr>
          <p:cNvPr id="10" name="Group 9"/>
          <p:cNvGrpSpPr/>
          <p:nvPr/>
        </p:nvGrpSpPr>
        <p:grpSpPr>
          <a:xfrm>
            <a:off x="4757530" y="3468756"/>
            <a:ext cx="3482009" cy="3482009"/>
            <a:chOff x="4585251" y="3375991"/>
            <a:chExt cx="3482009" cy="34820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364" b="93131" l="4848" r="9404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5251" y="3375991"/>
              <a:ext cx="3482009" cy="3482009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6326255" y="3962400"/>
              <a:ext cx="26504" cy="265043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305036" y="3593068"/>
              <a:ext cx="2095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b="1" dirty="0">
                  <a:solidFill>
                    <a:srgbClr val="FF0000"/>
                  </a:solidFill>
                </a:rPr>
                <a:t>Axis of Symmetry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9774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Where have we seen Axial Symmetry before?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789044"/>
            <a:ext cx="8631665" cy="1795435"/>
          </a:xfrm>
        </p:spPr>
        <p:txBody>
          <a:bodyPr>
            <a:normAutofit lnSpcReduction="10000"/>
          </a:bodyPr>
          <a:lstStyle/>
          <a:p>
            <a:r>
              <a:rPr lang="en-IE" sz="2400" dirty="0"/>
              <a:t>The letters on an </a:t>
            </a:r>
            <a:r>
              <a:rPr lang="en-IE" sz="2400" b="1" dirty="0"/>
              <a:t>AMBULANCE.</a:t>
            </a:r>
            <a:endParaRPr lang="en-IE" sz="2400" dirty="0"/>
          </a:p>
          <a:p>
            <a:endParaRPr lang="en-IE" sz="2400" dirty="0"/>
          </a:p>
          <a:p>
            <a:r>
              <a:rPr lang="en-IE" sz="2400" dirty="0"/>
              <a:t>Folding paper in half, then cutting it. Unfolding it will replicate the same cut on the opposite side.</a:t>
            </a:r>
          </a:p>
          <a:p>
            <a:pPr marL="0" indent="0">
              <a:buNone/>
            </a:pPr>
            <a:endParaRPr lang="en-IE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218" y="6527670"/>
            <a:ext cx="3198782" cy="370396"/>
          </a:xfrm>
        </p:spPr>
        <p:txBody>
          <a:bodyPr/>
          <a:lstStyle/>
          <a:p>
            <a:r>
              <a:rPr lang="en-US" dirty="0"/>
              <a:t>Mr. McCarthy © 2017 Principles of Graphics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7C90-6064-4928-9F5A-C6617B46D585}" type="slidenum">
              <a:rPr lang="en-IE" smtClean="0"/>
              <a:t>5</a:t>
            </a:fld>
            <a:endParaRPr lang="en-I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0" y="3769674"/>
            <a:ext cx="3366054" cy="27579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8760" y="3769674"/>
            <a:ext cx="3609020" cy="27579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370" y="3769673"/>
            <a:ext cx="3949393" cy="27579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099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1724025"/>
            <a:ext cx="5492373" cy="3883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0525" y="624110"/>
            <a:ext cx="8911687" cy="767368"/>
          </a:xfrm>
        </p:spPr>
        <p:txBody>
          <a:bodyPr/>
          <a:lstStyle/>
          <a:p>
            <a:r>
              <a:rPr lang="en-IE" dirty="0"/>
              <a:t>How does Axial Symmetry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6311" y="1499152"/>
            <a:ext cx="4211639" cy="4717773"/>
          </a:xfrm>
        </p:spPr>
        <p:txBody>
          <a:bodyPr>
            <a:normAutofit/>
          </a:bodyPr>
          <a:lstStyle/>
          <a:p>
            <a:r>
              <a:rPr lang="en-IE" sz="2400" dirty="0"/>
              <a:t>An Image on a </a:t>
            </a:r>
            <a:r>
              <a:rPr lang="en-IE" sz="2400" b="1" dirty="0"/>
              <a:t>plane is rotated about the axis</a:t>
            </a:r>
            <a:r>
              <a:rPr lang="en-IE" sz="2400" dirty="0"/>
              <a:t>.</a:t>
            </a:r>
          </a:p>
          <a:p>
            <a:pPr marL="0" indent="0">
              <a:buNone/>
            </a:pPr>
            <a:endParaRPr lang="en-IE" sz="2400" dirty="0"/>
          </a:p>
          <a:p>
            <a:r>
              <a:rPr lang="en-IE" sz="2400" dirty="0"/>
              <a:t>The axis of symmetry is on the </a:t>
            </a:r>
            <a:r>
              <a:rPr lang="en-IE" sz="2400" b="1" dirty="0"/>
              <a:t>edge of the plane</a:t>
            </a:r>
            <a:r>
              <a:rPr lang="en-IE" sz="2400" dirty="0"/>
              <a:t>.</a:t>
            </a:r>
          </a:p>
          <a:p>
            <a:endParaRPr lang="en-IE" sz="2400" dirty="0"/>
          </a:p>
          <a:p>
            <a:r>
              <a:rPr lang="en-IE" sz="2400" dirty="0"/>
              <a:t>The plane shown is rotated about the axis until the image is mirrored.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48870" y="6130437"/>
            <a:ext cx="3159025" cy="370396"/>
          </a:xfrm>
        </p:spPr>
        <p:txBody>
          <a:bodyPr/>
          <a:lstStyle/>
          <a:p>
            <a:r>
              <a:rPr lang="en-US" dirty="0"/>
              <a:t>Mr. McCarthy © 2017 Principles of Graphics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7C90-6064-4928-9F5A-C6617B46D585}" type="slidenum">
              <a:rPr lang="en-IE" smtClean="0"/>
              <a:t>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6266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/>
          <p:cNvCxnSpPr/>
          <p:nvPr/>
        </p:nvCxnSpPr>
        <p:spPr>
          <a:xfrm>
            <a:off x="3456470" y="5477426"/>
            <a:ext cx="799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122469" y="3724757"/>
            <a:ext cx="680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122469" y="4270432"/>
            <a:ext cx="680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662468" y="3153123"/>
            <a:ext cx="6300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62468" y="2597425"/>
            <a:ext cx="6842144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How to draw an image under Axial Symmetry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60904" y="6130437"/>
            <a:ext cx="2946991" cy="370396"/>
          </a:xfrm>
        </p:spPr>
        <p:txBody>
          <a:bodyPr/>
          <a:lstStyle/>
          <a:p>
            <a:r>
              <a:rPr lang="en-US" dirty="0"/>
              <a:t>Mr. McCarthy © 2017 Principles of Graphics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7C90-6064-4928-9F5A-C6617B46D585}" type="slidenum">
              <a:rPr lang="en-IE" smtClean="0"/>
              <a:t>7</a:t>
            </a:fld>
            <a:endParaRPr lang="en-IE"/>
          </a:p>
        </p:txBody>
      </p:sp>
      <p:grpSp>
        <p:nvGrpSpPr>
          <p:cNvPr id="19" name="Group 18"/>
          <p:cNvGrpSpPr/>
          <p:nvPr/>
        </p:nvGrpSpPr>
        <p:grpSpPr>
          <a:xfrm>
            <a:off x="2862469" y="2597426"/>
            <a:ext cx="1800000" cy="2883756"/>
            <a:chOff x="2862469" y="2597426"/>
            <a:chExt cx="1800000" cy="288375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2862469" y="2597426"/>
              <a:ext cx="0" cy="28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862469" y="2597426"/>
              <a:ext cx="180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862469" y="5477426"/>
              <a:ext cx="5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4392469" y="2867426"/>
              <a:ext cx="5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402469" y="3150678"/>
              <a:ext cx="126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3132469" y="3433930"/>
              <a:ext cx="5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402469" y="3717182"/>
              <a:ext cx="7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3852469" y="3987182"/>
              <a:ext cx="5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402469" y="4257182"/>
              <a:ext cx="7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3402469" y="4257182"/>
              <a:ext cx="0" cy="122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val 19"/>
          <p:cNvSpPr/>
          <p:nvPr/>
        </p:nvSpPr>
        <p:spPr>
          <a:xfrm>
            <a:off x="4608469" y="2543425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/>
          <p:cNvSpPr/>
          <p:nvPr/>
        </p:nvSpPr>
        <p:spPr>
          <a:xfrm>
            <a:off x="2808470" y="2543425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/>
          <p:cNvSpPr/>
          <p:nvPr/>
        </p:nvSpPr>
        <p:spPr>
          <a:xfrm>
            <a:off x="3361720" y="3663181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Oval 22"/>
          <p:cNvSpPr/>
          <p:nvPr/>
        </p:nvSpPr>
        <p:spPr>
          <a:xfrm>
            <a:off x="3348470" y="5423426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Oval 23"/>
          <p:cNvSpPr/>
          <p:nvPr/>
        </p:nvSpPr>
        <p:spPr>
          <a:xfrm>
            <a:off x="2810450" y="5423426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Oval 24"/>
          <p:cNvSpPr/>
          <p:nvPr/>
        </p:nvSpPr>
        <p:spPr>
          <a:xfrm>
            <a:off x="4608469" y="3118173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Oval 25"/>
          <p:cNvSpPr/>
          <p:nvPr/>
        </p:nvSpPr>
        <p:spPr>
          <a:xfrm>
            <a:off x="3367876" y="4216432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Oval 26"/>
          <p:cNvSpPr/>
          <p:nvPr/>
        </p:nvSpPr>
        <p:spPr>
          <a:xfrm>
            <a:off x="4055218" y="3663181"/>
            <a:ext cx="108000" cy="1080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Oval 27"/>
          <p:cNvSpPr/>
          <p:nvPr/>
        </p:nvSpPr>
        <p:spPr>
          <a:xfrm>
            <a:off x="4049062" y="4203182"/>
            <a:ext cx="108000" cy="1080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30" name="Straight Connector 29"/>
          <p:cNvCxnSpPr/>
          <p:nvPr/>
        </p:nvCxnSpPr>
        <p:spPr>
          <a:xfrm>
            <a:off x="7048768" y="1939782"/>
            <a:ext cx="0" cy="41952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01045" y="6315635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Axis of Symmetry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322" y="2399181"/>
            <a:ext cx="15104645" cy="2592964"/>
          </a:xfrm>
          <a:prstGeom prst="rect">
            <a:avLst/>
          </a:prstGeom>
        </p:spPr>
      </p:pic>
      <p:pic>
        <p:nvPicPr>
          <p:cNvPr id="44" name="Picture 4" descr="Image result for drawing compa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6022" flipH="1">
            <a:off x="4250183" y="-570638"/>
            <a:ext cx="3119557" cy="343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val 44"/>
          <p:cNvSpPr/>
          <p:nvPr/>
        </p:nvSpPr>
        <p:spPr>
          <a:xfrm>
            <a:off x="9381068" y="2543425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6" name="Oval 45"/>
          <p:cNvSpPr/>
          <p:nvPr/>
        </p:nvSpPr>
        <p:spPr>
          <a:xfrm>
            <a:off x="9381068" y="3091713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7" name="Oval 46"/>
          <p:cNvSpPr/>
          <p:nvPr/>
        </p:nvSpPr>
        <p:spPr>
          <a:xfrm>
            <a:off x="3351119" y="3077770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2" name="Picture 4" descr="Image result for drawing compa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6022" flipH="1">
            <a:off x="3623764" y="-162026"/>
            <a:ext cx="3816000" cy="420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Oval 42"/>
          <p:cNvSpPr/>
          <p:nvPr/>
        </p:nvSpPr>
        <p:spPr>
          <a:xfrm>
            <a:off x="9897657" y="3660310"/>
            <a:ext cx="108000" cy="1080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8" name="Oval 47"/>
          <p:cNvSpPr/>
          <p:nvPr/>
        </p:nvSpPr>
        <p:spPr>
          <a:xfrm>
            <a:off x="9897657" y="4209808"/>
            <a:ext cx="108000" cy="1080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9" name="Oval 48"/>
          <p:cNvSpPr/>
          <p:nvPr/>
        </p:nvSpPr>
        <p:spPr>
          <a:xfrm flipH="1">
            <a:off x="11163991" y="2543425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0" name="Oval 49"/>
          <p:cNvSpPr/>
          <p:nvPr/>
        </p:nvSpPr>
        <p:spPr>
          <a:xfrm flipH="1">
            <a:off x="10608442" y="5420429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1" name="Oval 50"/>
          <p:cNvSpPr/>
          <p:nvPr/>
        </p:nvSpPr>
        <p:spPr>
          <a:xfrm flipH="1">
            <a:off x="11163991" y="5402507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2" name="Oval 51"/>
          <p:cNvSpPr/>
          <p:nvPr/>
        </p:nvSpPr>
        <p:spPr>
          <a:xfrm flipH="1">
            <a:off x="10602522" y="4212611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4" name="Oval 53"/>
          <p:cNvSpPr/>
          <p:nvPr/>
        </p:nvSpPr>
        <p:spPr>
          <a:xfrm flipH="1">
            <a:off x="10600715" y="3101834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5" name="Oval 54"/>
          <p:cNvSpPr/>
          <p:nvPr/>
        </p:nvSpPr>
        <p:spPr>
          <a:xfrm flipH="1">
            <a:off x="10604764" y="3663732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56" name="Group 55"/>
          <p:cNvGrpSpPr/>
          <p:nvPr/>
        </p:nvGrpSpPr>
        <p:grpSpPr>
          <a:xfrm flipH="1">
            <a:off x="9417991" y="2589159"/>
            <a:ext cx="1800000" cy="2883756"/>
            <a:chOff x="2862469" y="2597426"/>
            <a:chExt cx="1800000" cy="2883756"/>
          </a:xfrm>
        </p:grpSpPr>
        <p:cxnSp>
          <p:nvCxnSpPr>
            <p:cNvPr id="57" name="Straight Connector 56"/>
            <p:cNvCxnSpPr/>
            <p:nvPr/>
          </p:nvCxnSpPr>
          <p:spPr>
            <a:xfrm flipH="1">
              <a:off x="2862469" y="2597426"/>
              <a:ext cx="0" cy="28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862469" y="2597426"/>
              <a:ext cx="180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862469" y="5477426"/>
              <a:ext cx="5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4392469" y="2867426"/>
              <a:ext cx="5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402469" y="3150678"/>
              <a:ext cx="126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3132469" y="3433930"/>
              <a:ext cx="5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402469" y="3717182"/>
              <a:ext cx="7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3852469" y="3987182"/>
              <a:ext cx="5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402469" y="4257182"/>
              <a:ext cx="7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3402469" y="4257182"/>
              <a:ext cx="0" cy="122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495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0013 0.08264 " pathEditMode="relative" rAng="0" ptsTypes="AA">
                                      <p:cBhvr>
                                        <p:cTn id="17" dur="1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8264 L -0.00013 0.16458 " pathEditMode="relative" rAng="0" ptsTypes="AA">
                                      <p:cBhvr>
                                        <p:cTn id="26" dur="1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16458 L -0.00013 0.24444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24444 L -0.00013 0.41944 " pathEditMode="relative" rAng="0" ptsTypes="AA">
                                      <p:cBhvr>
                                        <p:cTn id="44" dur="1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5 -1.11111E-6 L 0.19531 -0.0067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347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31 -0.00671 L 0.00156 0.0784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0.07847 L 0.19531 0.0784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0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0.2401 -3.7037E-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901 -0.03704 L -0.00052 0.0782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7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7824 L 0.23945 0.07824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5" grpId="0" animBg="1"/>
      <p:bldP spid="46" grpId="0" animBg="1"/>
      <p:bldP spid="47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48099"/>
          </a:xfrm>
        </p:spPr>
        <p:txBody>
          <a:bodyPr/>
          <a:lstStyle/>
          <a:p>
            <a:r>
              <a:rPr lang="en-IE" dirty="0"/>
              <a:t>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57739"/>
            <a:ext cx="8915400" cy="4453483"/>
          </a:xfrm>
        </p:spPr>
        <p:txBody>
          <a:bodyPr/>
          <a:lstStyle/>
          <a:p>
            <a:endParaRPr lang="en-IE" dirty="0"/>
          </a:p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41636" y="6130437"/>
            <a:ext cx="3066260" cy="370396"/>
          </a:xfrm>
        </p:spPr>
        <p:txBody>
          <a:bodyPr/>
          <a:lstStyle/>
          <a:p>
            <a:r>
              <a:rPr lang="en-US" dirty="0"/>
              <a:t>Mr. McCarthy © 2017 Principles of Graphics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7C90-6064-4928-9F5A-C6617B46D585}" type="slidenum">
              <a:rPr lang="en-IE" smtClean="0"/>
              <a:t>8</a:t>
            </a:fld>
            <a:endParaRPr lang="en-IE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753630"/>
            <a:ext cx="905827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1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How to draw an image under Translation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57322" y="6130437"/>
            <a:ext cx="3450573" cy="370396"/>
          </a:xfrm>
        </p:spPr>
        <p:txBody>
          <a:bodyPr/>
          <a:lstStyle/>
          <a:p>
            <a:r>
              <a:rPr lang="en-US" dirty="0"/>
              <a:t>Mr. McCarthy © 2017 Principles of Graphics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7C90-6064-4928-9F5A-C6617B46D585}" type="slidenum">
              <a:rPr lang="en-IE" smtClean="0"/>
              <a:t>9</a:t>
            </a:fld>
            <a:endParaRPr lang="en-IE"/>
          </a:p>
        </p:txBody>
      </p:sp>
      <p:grpSp>
        <p:nvGrpSpPr>
          <p:cNvPr id="6" name="Group 5"/>
          <p:cNvGrpSpPr/>
          <p:nvPr/>
        </p:nvGrpSpPr>
        <p:grpSpPr>
          <a:xfrm>
            <a:off x="2862469" y="3750365"/>
            <a:ext cx="1800000" cy="2883756"/>
            <a:chOff x="2862469" y="2597426"/>
            <a:chExt cx="1800000" cy="2883756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2862469" y="2597426"/>
              <a:ext cx="0" cy="28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862469" y="2597426"/>
              <a:ext cx="180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862469" y="5477426"/>
              <a:ext cx="5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4392469" y="2867426"/>
              <a:ext cx="5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402469" y="3150678"/>
              <a:ext cx="126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3132469" y="3433930"/>
              <a:ext cx="5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402469" y="3717182"/>
              <a:ext cx="7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3852469" y="3987182"/>
              <a:ext cx="5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402469" y="4257182"/>
              <a:ext cx="7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3402469" y="4257182"/>
              <a:ext cx="0" cy="122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Oval 16"/>
          <p:cNvSpPr/>
          <p:nvPr/>
        </p:nvSpPr>
        <p:spPr>
          <a:xfrm>
            <a:off x="2808468" y="369261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Oval 17"/>
          <p:cNvSpPr/>
          <p:nvPr/>
        </p:nvSpPr>
        <p:spPr>
          <a:xfrm>
            <a:off x="8314746" y="167165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TextBox 18"/>
          <p:cNvSpPr txBox="1"/>
          <p:nvPr/>
        </p:nvSpPr>
        <p:spPr>
          <a:xfrm>
            <a:off x="2544052" y="3463720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42960" y="1410322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A1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2871439" y="1734566"/>
            <a:ext cx="5497307" cy="2016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20411807">
            <a:off x="3587618" y="2413029"/>
            <a:ext cx="3592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>
                <a:solidFill>
                  <a:srgbClr val="FF0000"/>
                </a:solidFill>
              </a:rPr>
              <a:t>Direction </a:t>
            </a:r>
            <a:r>
              <a:rPr lang="en-IE" sz="2400" dirty="0"/>
              <a:t>and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b="1" dirty="0">
                <a:solidFill>
                  <a:srgbClr val="FF0000"/>
                </a:solidFill>
              </a:rPr>
              <a:t>Distance</a:t>
            </a:r>
          </a:p>
        </p:txBody>
      </p:sp>
      <p:sp>
        <p:nvSpPr>
          <p:cNvPr id="26" name="Oval 25"/>
          <p:cNvSpPr/>
          <p:nvPr/>
        </p:nvSpPr>
        <p:spPr>
          <a:xfrm>
            <a:off x="3345706" y="4800306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Oval 26"/>
          <p:cNvSpPr/>
          <p:nvPr/>
        </p:nvSpPr>
        <p:spPr>
          <a:xfrm>
            <a:off x="3332456" y="6560551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Oval 27"/>
          <p:cNvSpPr/>
          <p:nvPr/>
        </p:nvSpPr>
        <p:spPr>
          <a:xfrm>
            <a:off x="2794436" y="6560551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Oval 28"/>
          <p:cNvSpPr/>
          <p:nvPr/>
        </p:nvSpPr>
        <p:spPr>
          <a:xfrm>
            <a:off x="3351862" y="5353557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Oval 29"/>
          <p:cNvSpPr/>
          <p:nvPr/>
        </p:nvSpPr>
        <p:spPr>
          <a:xfrm>
            <a:off x="3347033" y="4241744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Oval 30"/>
          <p:cNvSpPr/>
          <p:nvPr/>
        </p:nvSpPr>
        <p:spPr>
          <a:xfrm>
            <a:off x="4624483" y="3696364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Oval 31"/>
          <p:cNvSpPr/>
          <p:nvPr/>
        </p:nvSpPr>
        <p:spPr>
          <a:xfrm>
            <a:off x="4624483" y="4271112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Oval 32"/>
          <p:cNvSpPr/>
          <p:nvPr/>
        </p:nvSpPr>
        <p:spPr>
          <a:xfrm>
            <a:off x="4071232" y="4816120"/>
            <a:ext cx="108000" cy="1080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Oval 33"/>
          <p:cNvSpPr/>
          <p:nvPr/>
        </p:nvSpPr>
        <p:spPr>
          <a:xfrm>
            <a:off x="4065076" y="5356121"/>
            <a:ext cx="108000" cy="1080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4700239" y="1327059"/>
            <a:ext cx="6586856" cy="241955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665137" y="1905000"/>
            <a:ext cx="6586856" cy="241955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421410" y="1405672"/>
            <a:ext cx="7895351" cy="289007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391492" y="1868320"/>
            <a:ext cx="8154203" cy="298598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406451" y="2554942"/>
            <a:ext cx="7844349" cy="285517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137193" y="2460814"/>
            <a:ext cx="6586856" cy="241955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4137193" y="2990568"/>
            <a:ext cx="6586856" cy="241955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862468" y="3539436"/>
            <a:ext cx="8355840" cy="307579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396695" y="3744986"/>
            <a:ext cx="7848902" cy="288448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023084" y="4578271"/>
            <a:ext cx="25095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/>
              <a:t>All </a:t>
            </a:r>
            <a:r>
              <a:rPr lang="en-IE" sz="2400" b="1" dirty="0"/>
              <a:t>parallel </a:t>
            </a:r>
            <a:r>
              <a:rPr lang="en-IE" sz="2400" dirty="0"/>
              <a:t>to the original </a:t>
            </a:r>
            <a:r>
              <a:rPr lang="en-IE" sz="2400" b="1" dirty="0">
                <a:solidFill>
                  <a:srgbClr val="FF0000"/>
                </a:solidFill>
              </a:rPr>
              <a:t>direction</a:t>
            </a:r>
            <a:r>
              <a:rPr lang="en-IE" sz="2400" b="1" dirty="0"/>
              <a:t> </a:t>
            </a:r>
            <a:r>
              <a:rPr lang="en-IE" sz="2400" dirty="0"/>
              <a:t>and </a:t>
            </a:r>
            <a:r>
              <a:rPr lang="en-IE" sz="2400" b="1" dirty="0">
                <a:solidFill>
                  <a:srgbClr val="FF0000"/>
                </a:solidFill>
              </a:rPr>
              <a:t>distance</a:t>
            </a:r>
            <a:endParaRPr lang="en-IE" sz="2400" dirty="0">
              <a:solidFill>
                <a:srgbClr val="FF0000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4700239" y="1740498"/>
            <a:ext cx="5497307" cy="2016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10151104" y="1665858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4" name="Oval 53"/>
          <p:cNvSpPr/>
          <p:nvPr/>
        </p:nvSpPr>
        <p:spPr>
          <a:xfrm>
            <a:off x="10156407" y="2206463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4695036" y="2302188"/>
            <a:ext cx="5497307" cy="2016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9581827" y="2792917"/>
            <a:ext cx="108000" cy="1080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7" name="Oval 56"/>
          <p:cNvSpPr/>
          <p:nvPr/>
        </p:nvSpPr>
        <p:spPr>
          <a:xfrm>
            <a:off x="9577530" y="3340490"/>
            <a:ext cx="108000" cy="1080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4138520" y="2869490"/>
            <a:ext cx="5497307" cy="2016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4123796" y="3411090"/>
            <a:ext cx="5497307" cy="2016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8879480" y="2768029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1" name="Oval 60"/>
          <p:cNvSpPr/>
          <p:nvPr/>
        </p:nvSpPr>
        <p:spPr>
          <a:xfrm>
            <a:off x="8884222" y="4528133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2" name="Oval 61"/>
          <p:cNvSpPr/>
          <p:nvPr/>
        </p:nvSpPr>
        <p:spPr>
          <a:xfrm>
            <a:off x="8340089" y="4513378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3" name="Oval 62"/>
          <p:cNvSpPr/>
          <p:nvPr/>
        </p:nvSpPr>
        <p:spPr>
          <a:xfrm>
            <a:off x="8879746" y="3320584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4" name="Oval 63"/>
          <p:cNvSpPr/>
          <p:nvPr/>
        </p:nvSpPr>
        <p:spPr>
          <a:xfrm>
            <a:off x="8888315" y="2207815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65" name="Group 64"/>
          <p:cNvGrpSpPr/>
          <p:nvPr/>
        </p:nvGrpSpPr>
        <p:grpSpPr>
          <a:xfrm>
            <a:off x="8392343" y="1708035"/>
            <a:ext cx="1800000" cy="2883756"/>
            <a:chOff x="2862469" y="2597426"/>
            <a:chExt cx="1800000" cy="2883756"/>
          </a:xfrm>
        </p:grpSpPr>
        <p:cxnSp>
          <p:nvCxnSpPr>
            <p:cNvPr id="66" name="Straight Connector 65"/>
            <p:cNvCxnSpPr/>
            <p:nvPr/>
          </p:nvCxnSpPr>
          <p:spPr>
            <a:xfrm flipH="1">
              <a:off x="2862469" y="2597426"/>
              <a:ext cx="0" cy="28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862469" y="2597426"/>
              <a:ext cx="180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862469" y="5477426"/>
              <a:ext cx="5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4392469" y="2867426"/>
              <a:ext cx="5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402469" y="3150678"/>
              <a:ext cx="126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3132469" y="3433930"/>
              <a:ext cx="5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402469" y="3717182"/>
              <a:ext cx="7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3852469" y="3987182"/>
              <a:ext cx="5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402469" y="4257182"/>
              <a:ext cx="7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3402469" y="4257182"/>
              <a:ext cx="0" cy="122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924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50" grpId="0"/>
      <p:bldP spid="50" grpId="1"/>
      <p:bldP spid="53" grpId="0" animBg="1"/>
      <p:bldP spid="54" grpId="0" animBg="1"/>
      <p:bldP spid="56" grpId="0" animBg="1"/>
      <p:bldP spid="57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"/>
  <p:tag name="ISPRING_ULTRA_SCORM_COURSE_ID" val="83E1584D-E843-4A6F-9871-D838185F1ED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C:\Users\Aidan McCarthy\Desktop\website\transformation geometry"/>
  <p:tag name="ISPRING_PRESENTATION_TITLE" val="Transformation Geometry"/>
</p:tagLst>
</file>

<file path=ppt/theme/theme1.xml><?xml version="1.0" encoding="utf-8"?>
<a:theme xmlns:a="http://schemas.openxmlformats.org/drawingml/2006/main" name="Wisp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2028</TotalTime>
  <Words>461</Words>
  <Application>Microsoft Office PowerPoint</Application>
  <PresentationFormat>Custom</PresentationFormat>
  <Paragraphs>107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Wisp</vt:lpstr>
      <vt:lpstr>Transformation Geometry</vt:lpstr>
      <vt:lpstr>What is Transformation Geometry?</vt:lpstr>
      <vt:lpstr>What do we study in Transformation Geometry?</vt:lpstr>
      <vt:lpstr>Axial Symmetry</vt:lpstr>
      <vt:lpstr>Where have we seen Axial Symmetry before?</vt:lpstr>
      <vt:lpstr>How does Axial Symmetry work?</vt:lpstr>
      <vt:lpstr>How to draw an image under Axial Symmetry</vt:lpstr>
      <vt:lpstr>Translation</vt:lpstr>
      <vt:lpstr>How to draw an image under Translation</vt:lpstr>
      <vt:lpstr>Central Symmetry</vt:lpstr>
      <vt:lpstr>How to draw an image under Central Symmetry</vt:lpstr>
      <vt:lpstr>Enlargements &amp; Reductions</vt:lpstr>
      <vt:lpstr>How to Enlarge an image A-A1</vt:lpstr>
      <vt:lpstr>Rotations</vt:lpstr>
      <vt:lpstr>How to Rotate an Image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Transformation Geometry</dc:title>
  <dc:creator>Aidan McCarthy</dc:creator>
  <cp:lastModifiedBy>unknown</cp:lastModifiedBy>
  <cp:revision>37</cp:revision>
  <dcterms:created xsi:type="dcterms:W3CDTF">2017-05-24T17:54:12Z</dcterms:created>
  <dcterms:modified xsi:type="dcterms:W3CDTF">2017-10-25T16:23:47Z</dcterms:modified>
</cp:coreProperties>
</file>