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-648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Qt5uGdxC5s" TargetMode="External"/><Relationship Id="rId2" Type="http://schemas.openxmlformats.org/officeDocument/2006/relationships/hyperlink" Target="https://www.youtube.com/watch?v=IOZVvo5p4c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/>
              <a:t>The Parabola</a:t>
            </a:r>
            <a:endParaRPr lang="en-IE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2000" dirty="0" smtClean="0">
                <a:solidFill>
                  <a:schemeClr val="tx1"/>
                </a:solidFill>
              </a:rPr>
              <a:t>The Parabola is a shape that comes from a conic section. A conic section is a cut section of a cone.</a:t>
            </a:r>
            <a:endParaRPr lang="en-IE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conic s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131" y="846668"/>
            <a:ext cx="3234408" cy="357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5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579"/>
          </a:xfrm>
        </p:spPr>
        <p:txBody>
          <a:bodyPr>
            <a:normAutofit/>
          </a:bodyPr>
          <a:lstStyle/>
          <a:p>
            <a:r>
              <a:rPr lang="en-IE" sz="4000" dirty="0" smtClean="0"/>
              <a:t>The Everyday Parabola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9467"/>
            <a:ext cx="8915400" cy="4251755"/>
          </a:xfrm>
        </p:spPr>
        <p:txBody>
          <a:bodyPr/>
          <a:lstStyle/>
          <a:p>
            <a:r>
              <a:rPr lang="en-IE" dirty="0" smtClean="0"/>
              <a:t>The Parabola can be seen in the design of numerous landmarks worldwide and in physics theories.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Can you think of where you have seen this shape before?</a:t>
            </a:r>
            <a:endParaRPr lang="en-IE" dirty="0"/>
          </a:p>
        </p:txBody>
      </p:sp>
      <p:sp>
        <p:nvSpPr>
          <p:cNvPr id="9" name="Freeform 8"/>
          <p:cNvSpPr/>
          <p:nvPr/>
        </p:nvSpPr>
        <p:spPr>
          <a:xfrm>
            <a:off x="4312356" y="3635022"/>
            <a:ext cx="3273777" cy="2641600"/>
          </a:xfrm>
          <a:custGeom>
            <a:avLst/>
            <a:gdLst>
              <a:gd name="connsiteX0" fmla="*/ 0 w 2460977"/>
              <a:gd name="connsiteY0" fmla="*/ 2562582 h 2562582"/>
              <a:gd name="connsiteX1" fmla="*/ 1207911 w 2460977"/>
              <a:gd name="connsiteY1" fmla="*/ 4 h 2562582"/>
              <a:gd name="connsiteX2" fmla="*/ 2460977 w 2460977"/>
              <a:gd name="connsiteY2" fmla="*/ 2540004 h 256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0977" h="2562582">
                <a:moveTo>
                  <a:pt x="0" y="2562582"/>
                </a:moveTo>
                <a:cubicBezTo>
                  <a:pt x="398874" y="1283174"/>
                  <a:pt x="797748" y="3767"/>
                  <a:pt x="1207911" y="4"/>
                </a:cubicBezTo>
                <a:cubicBezTo>
                  <a:pt x="1618074" y="-3759"/>
                  <a:pt x="2334918" y="2146774"/>
                  <a:pt x="2460977" y="2540004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92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68" y="573206"/>
            <a:ext cx="8570343" cy="5338016"/>
          </a:xfrm>
        </p:spPr>
        <p:txBody>
          <a:bodyPr/>
          <a:lstStyle/>
          <a:p>
            <a:r>
              <a:rPr lang="en-IE" u="sng" dirty="0">
                <a:hlinkClick r:id="rId2"/>
              </a:rPr>
              <a:t>https://</a:t>
            </a:r>
            <a:r>
              <a:rPr lang="en-IE" u="sng" dirty="0" smtClean="0">
                <a:hlinkClick r:id="rId2"/>
              </a:rPr>
              <a:t>www.youtube.com/watch?v=IOZVvo5p4c0</a:t>
            </a:r>
            <a:endParaRPr lang="en-IE" u="sng" dirty="0" smtClean="0"/>
          </a:p>
          <a:p>
            <a:pPr marL="0" indent="0">
              <a:buNone/>
            </a:pPr>
            <a:r>
              <a:rPr lang="en-IE" u="sng" dirty="0" smtClean="0"/>
              <a:t>Bridge</a:t>
            </a:r>
          </a:p>
          <a:p>
            <a:r>
              <a:rPr lang="en-IE" u="sng" dirty="0">
                <a:hlinkClick r:id="rId3"/>
              </a:rPr>
              <a:t>https://</a:t>
            </a:r>
            <a:r>
              <a:rPr lang="en-IE" u="sng" dirty="0" smtClean="0">
                <a:hlinkClick r:id="rId3"/>
              </a:rPr>
              <a:t>www.youtube.com/watch?v=0Qt5uGdxC5s</a:t>
            </a:r>
            <a:endParaRPr lang="en-IE" u="sng" dirty="0" smtClean="0"/>
          </a:p>
          <a:p>
            <a:pPr marL="0" indent="0">
              <a:buNone/>
            </a:pPr>
            <a:r>
              <a:rPr lang="en-IE" u="sng" dirty="0" smtClean="0"/>
              <a:t>Basketball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24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cdonal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412" y="467628"/>
            <a:ext cx="3554052" cy="24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he gateway 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561" y="3289112"/>
            <a:ext cx="4850511" cy="299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uspension brid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254" y="127302"/>
            <a:ext cx="5252230" cy="277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basketball parabol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111" y="3289112"/>
            <a:ext cx="3722353" cy="299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0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7962"/>
          </a:xfrm>
        </p:spPr>
        <p:txBody>
          <a:bodyPr/>
          <a:lstStyle/>
          <a:p>
            <a:r>
              <a:rPr lang="en-IE" dirty="0" smtClean="0"/>
              <a:t>Construction of the Upright Parabola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4380931" y="1940432"/>
            <a:ext cx="3739487" cy="4817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250675" y="1940432"/>
            <a:ext cx="0" cy="48176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0"/>
          </p:cNvCxnSpPr>
          <p:nvPr/>
        </p:nvCxnSpPr>
        <p:spPr>
          <a:xfrm flipV="1">
            <a:off x="4380927" y="1940432"/>
            <a:ext cx="1869748" cy="165137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384302" y="1940434"/>
            <a:ext cx="1866372" cy="324645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1"/>
            <a:endCxn id="5" idx="0"/>
          </p:cNvCxnSpPr>
          <p:nvPr/>
        </p:nvCxnSpPr>
        <p:spPr>
          <a:xfrm flipV="1">
            <a:off x="4380931" y="1940432"/>
            <a:ext cx="1869744" cy="240883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0"/>
          </p:cNvCxnSpPr>
          <p:nvPr/>
        </p:nvCxnSpPr>
        <p:spPr>
          <a:xfrm flipV="1">
            <a:off x="4380929" y="1940432"/>
            <a:ext cx="1869746" cy="41148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0"/>
          </p:cNvCxnSpPr>
          <p:nvPr/>
        </p:nvCxnSpPr>
        <p:spPr>
          <a:xfrm flipV="1">
            <a:off x="4380926" y="1940432"/>
            <a:ext cx="1869749" cy="8342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592925" y="2817302"/>
            <a:ext cx="1788002" cy="3940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770496" y="1940431"/>
            <a:ext cx="1610431" cy="126412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057099" y="2779342"/>
            <a:ext cx="1323826" cy="9762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30054" y="3586693"/>
            <a:ext cx="1057620" cy="76256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575711" y="4371227"/>
            <a:ext cx="811963" cy="57874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858864" y="5186893"/>
            <a:ext cx="528810" cy="36507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123269" y="6020682"/>
            <a:ext cx="264406" cy="1554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32309" y="1925931"/>
            <a:ext cx="0" cy="1204416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36605" y="1949331"/>
            <a:ext cx="9100" cy="2029252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16982" y="1954080"/>
            <a:ext cx="0" cy="3400851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34837" y="1946614"/>
            <a:ext cx="4552" cy="574059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914619" y="1935740"/>
            <a:ext cx="1" cy="146657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06454" y="5226130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Equal divisions</a:t>
            </a:r>
          </a:p>
          <a:p>
            <a:pPr marL="285750" indent="-285750">
              <a:buFontTx/>
              <a:buChar char="-"/>
            </a:pPr>
            <a:r>
              <a:rPr lang="en-IE" dirty="0" smtClean="0"/>
              <a:t>Distance doesn’t </a:t>
            </a:r>
          </a:p>
          <a:p>
            <a:r>
              <a:rPr lang="en-IE" dirty="0" smtClean="0"/>
              <a:t>     matter</a:t>
            </a:r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57099" y="4949976"/>
            <a:ext cx="429827" cy="419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09079" y="4439892"/>
            <a:ext cx="522065" cy="857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447278" y="3888011"/>
            <a:ext cx="521036" cy="1347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387674" y="1374906"/>
            <a:ext cx="1755218" cy="5744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4008010" y="6120127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Arc 43"/>
          <p:cNvSpPr/>
          <p:nvPr/>
        </p:nvSpPr>
        <p:spPr>
          <a:xfrm>
            <a:off x="3729029" y="5519378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Arc 45"/>
          <p:cNvSpPr/>
          <p:nvPr/>
        </p:nvSpPr>
        <p:spPr>
          <a:xfrm>
            <a:off x="3477106" y="4898769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Arc 46"/>
          <p:cNvSpPr/>
          <p:nvPr/>
        </p:nvSpPr>
        <p:spPr>
          <a:xfrm>
            <a:off x="3217334" y="4308663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Arc 48"/>
          <p:cNvSpPr/>
          <p:nvPr/>
        </p:nvSpPr>
        <p:spPr>
          <a:xfrm>
            <a:off x="2934946" y="3730120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Arc 50"/>
          <p:cNvSpPr/>
          <p:nvPr/>
        </p:nvSpPr>
        <p:spPr>
          <a:xfrm>
            <a:off x="2666368" y="3140014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TextBox 51"/>
          <p:cNvSpPr txBox="1"/>
          <p:nvPr/>
        </p:nvSpPr>
        <p:spPr>
          <a:xfrm>
            <a:off x="1792188" y="198736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Parallel</a:t>
            </a:r>
            <a:endParaRPr lang="en-IE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498851" y="2453294"/>
            <a:ext cx="928117" cy="972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801804" y="2336231"/>
            <a:ext cx="558506" cy="37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5238379" y="1383219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Arc 55"/>
          <p:cNvSpPr/>
          <p:nvPr/>
        </p:nvSpPr>
        <p:spPr>
          <a:xfrm>
            <a:off x="4428643" y="1629103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Arc 56"/>
          <p:cNvSpPr/>
          <p:nvPr/>
        </p:nvSpPr>
        <p:spPr>
          <a:xfrm>
            <a:off x="4704794" y="1548947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Arc 57"/>
          <p:cNvSpPr/>
          <p:nvPr/>
        </p:nvSpPr>
        <p:spPr>
          <a:xfrm>
            <a:off x="4964216" y="1468619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Arc 58"/>
          <p:cNvSpPr/>
          <p:nvPr/>
        </p:nvSpPr>
        <p:spPr>
          <a:xfrm>
            <a:off x="4150520" y="1704720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Arc 59"/>
          <p:cNvSpPr/>
          <p:nvPr/>
        </p:nvSpPr>
        <p:spPr>
          <a:xfrm>
            <a:off x="5503417" y="1312611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6013450" y="1441450"/>
            <a:ext cx="226334" cy="50228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740400" y="1498600"/>
            <a:ext cx="188129" cy="4208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486400" y="1606550"/>
            <a:ext cx="138867" cy="3247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5238750" y="1701800"/>
            <a:ext cx="93560" cy="23023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4953000" y="1771650"/>
            <a:ext cx="76019" cy="1627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49016" y="2497645"/>
            <a:ext cx="148717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688922" y="1871259"/>
            <a:ext cx="29403" cy="665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44309" y="3140014"/>
            <a:ext cx="2206022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045705" y="4015683"/>
            <a:ext cx="2583004" cy="57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28529" y="2082397"/>
            <a:ext cx="655151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752412" y="5235339"/>
            <a:ext cx="3082707" cy="1624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379495" y="1935372"/>
            <a:ext cx="1876926" cy="4814344"/>
          </a:xfrm>
          <a:custGeom>
            <a:avLst/>
            <a:gdLst>
              <a:gd name="connsiteX0" fmla="*/ 0 w 1876926"/>
              <a:gd name="connsiteY0" fmla="*/ 4814344 h 4814344"/>
              <a:gd name="connsiteX1" fmla="*/ 336884 w 1876926"/>
              <a:gd name="connsiteY1" fmla="*/ 3382586 h 4814344"/>
              <a:gd name="connsiteX2" fmla="*/ 673768 w 1876926"/>
              <a:gd name="connsiteY2" fmla="*/ 2083175 h 4814344"/>
              <a:gd name="connsiteX3" fmla="*/ 962526 w 1876926"/>
              <a:gd name="connsiteY3" fmla="*/ 1168775 h 4814344"/>
              <a:gd name="connsiteX4" fmla="*/ 1251284 w 1876926"/>
              <a:gd name="connsiteY4" fmla="*/ 555165 h 4814344"/>
              <a:gd name="connsiteX5" fmla="*/ 1540042 w 1876926"/>
              <a:gd name="connsiteY5" fmla="*/ 134060 h 4814344"/>
              <a:gd name="connsiteX6" fmla="*/ 1876926 w 1876926"/>
              <a:gd name="connsiteY6" fmla="*/ 1712 h 481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926" h="4814344">
                <a:moveTo>
                  <a:pt x="0" y="4814344"/>
                </a:moveTo>
                <a:cubicBezTo>
                  <a:pt x="112294" y="4326062"/>
                  <a:pt x="224589" y="3837781"/>
                  <a:pt x="336884" y="3382586"/>
                </a:cubicBezTo>
                <a:cubicBezTo>
                  <a:pt x="449179" y="2927391"/>
                  <a:pt x="569494" y="2452143"/>
                  <a:pt x="673768" y="2083175"/>
                </a:cubicBezTo>
                <a:cubicBezTo>
                  <a:pt x="778042" y="1714207"/>
                  <a:pt x="866273" y="1423443"/>
                  <a:pt x="962526" y="1168775"/>
                </a:cubicBezTo>
                <a:cubicBezTo>
                  <a:pt x="1058779" y="914107"/>
                  <a:pt x="1155031" y="727617"/>
                  <a:pt x="1251284" y="555165"/>
                </a:cubicBezTo>
                <a:cubicBezTo>
                  <a:pt x="1347537" y="382713"/>
                  <a:pt x="1435768" y="226302"/>
                  <a:pt x="1540042" y="134060"/>
                </a:cubicBezTo>
                <a:cubicBezTo>
                  <a:pt x="1644316" y="41818"/>
                  <a:pt x="1820779" y="-10320"/>
                  <a:pt x="1876926" y="1712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5" name="Straight Arrow Connector 64"/>
          <p:cNvCxnSpPr>
            <a:endCxn id="14" idx="2"/>
          </p:cNvCxnSpPr>
          <p:nvPr/>
        </p:nvCxnSpPr>
        <p:spPr>
          <a:xfrm flipH="1">
            <a:off x="5053263" y="4015683"/>
            <a:ext cx="1197411" cy="286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272704" y="4013152"/>
            <a:ext cx="1162203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>
            <a:off x="5053263" y="2819058"/>
            <a:ext cx="2376000" cy="2376000"/>
          </a:xfrm>
          <a:prstGeom prst="arc">
            <a:avLst>
              <a:gd name="adj1" fmla="val 20796254"/>
              <a:gd name="adj2" fmla="val 760526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Arc 69"/>
          <p:cNvSpPr/>
          <p:nvPr/>
        </p:nvSpPr>
        <p:spPr>
          <a:xfrm>
            <a:off x="5051301" y="2814976"/>
            <a:ext cx="2376000" cy="2376000"/>
          </a:xfrm>
          <a:prstGeom prst="arc">
            <a:avLst>
              <a:gd name="adj1" fmla="val 19673197"/>
              <a:gd name="adj2" fmla="val 1959765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1" name="Arc 70"/>
          <p:cNvSpPr/>
          <p:nvPr/>
        </p:nvSpPr>
        <p:spPr>
          <a:xfrm>
            <a:off x="4786320" y="1996148"/>
            <a:ext cx="2376000" cy="2376000"/>
          </a:xfrm>
          <a:prstGeom prst="arc">
            <a:avLst>
              <a:gd name="adj1" fmla="val 20796254"/>
              <a:gd name="adj2" fmla="val 49638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Arc 71"/>
          <p:cNvSpPr/>
          <p:nvPr/>
        </p:nvSpPr>
        <p:spPr>
          <a:xfrm>
            <a:off x="4500394" y="1359622"/>
            <a:ext cx="2376000" cy="2376000"/>
          </a:xfrm>
          <a:prstGeom prst="arc">
            <a:avLst>
              <a:gd name="adj1" fmla="val 21057260"/>
              <a:gd name="adj2" fmla="val 457056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Arc 72"/>
          <p:cNvSpPr/>
          <p:nvPr/>
        </p:nvSpPr>
        <p:spPr>
          <a:xfrm>
            <a:off x="4202345" y="930632"/>
            <a:ext cx="2376000" cy="2376000"/>
          </a:xfrm>
          <a:prstGeom prst="arc">
            <a:avLst>
              <a:gd name="adj1" fmla="val 21057260"/>
              <a:gd name="adj2" fmla="val 457056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Arc 73"/>
          <p:cNvSpPr/>
          <p:nvPr/>
        </p:nvSpPr>
        <p:spPr>
          <a:xfrm>
            <a:off x="5315800" y="4040506"/>
            <a:ext cx="2376000" cy="2376000"/>
          </a:xfrm>
          <a:prstGeom prst="arc">
            <a:avLst>
              <a:gd name="adj1" fmla="val 21057260"/>
              <a:gd name="adj2" fmla="val 457056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Freeform 76"/>
          <p:cNvSpPr/>
          <p:nvPr/>
        </p:nvSpPr>
        <p:spPr>
          <a:xfrm>
            <a:off x="6250675" y="1951630"/>
            <a:ext cx="1856095" cy="4790364"/>
          </a:xfrm>
          <a:custGeom>
            <a:avLst/>
            <a:gdLst>
              <a:gd name="connsiteX0" fmla="*/ 1856095 w 1856095"/>
              <a:gd name="connsiteY0" fmla="*/ 4790364 h 4790364"/>
              <a:gd name="connsiteX1" fmla="*/ 1446662 w 1856095"/>
              <a:gd name="connsiteY1" fmla="*/ 3289110 h 4790364"/>
              <a:gd name="connsiteX2" fmla="*/ 1173707 w 1856095"/>
              <a:gd name="connsiteY2" fmla="*/ 2074460 h 4790364"/>
              <a:gd name="connsiteX3" fmla="*/ 900752 w 1856095"/>
              <a:gd name="connsiteY3" fmla="*/ 1187355 h 4790364"/>
              <a:gd name="connsiteX4" fmla="*/ 627797 w 1856095"/>
              <a:gd name="connsiteY4" fmla="*/ 559558 h 4790364"/>
              <a:gd name="connsiteX5" fmla="*/ 313898 w 1856095"/>
              <a:gd name="connsiteY5" fmla="*/ 136477 h 4790364"/>
              <a:gd name="connsiteX6" fmla="*/ 0 w 1856095"/>
              <a:gd name="connsiteY6" fmla="*/ 0 h 479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095" h="4790364">
                <a:moveTo>
                  <a:pt x="1856095" y="4790364"/>
                </a:moveTo>
                <a:cubicBezTo>
                  <a:pt x="1708244" y="4266062"/>
                  <a:pt x="1560393" y="3741761"/>
                  <a:pt x="1446662" y="3289110"/>
                </a:cubicBezTo>
                <a:cubicBezTo>
                  <a:pt x="1332931" y="2836459"/>
                  <a:pt x="1264692" y="2424752"/>
                  <a:pt x="1173707" y="2074460"/>
                </a:cubicBezTo>
                <a:cubicBezTo>
                  <a:pt x="1082722" y="1724167"/>
                  <a:pt x="991737" y="1439839"/>
                  <a:pt x="900752" y="1187355"/>
                </a:cubicBezTo>
                <a:cubicBezTo>
                  <a:pt x="809767" y="934871"/>
                  <a:pt x="725606" y="734704"/>
                  <a:pt x="627797" y="559558"/>
                </a:cubicBezTo>
                <a:cubicBezTo>
                  <a:pt x="529988" y="384412"/>
                  <a:pt x="418531" y="229737"/>
                  <a:pt x="313898" y="136477"/>
                </a:cubicBezTo>
                <a:cubicBezTo>
                  <a:pt x="209265" y="43217"/>
                  <a:pt x="104632" y="21608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33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52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4" grpId="0" animBg="1"/>
      <p:bldP spid="69" grpId="0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0598"/>
          </a:xfrm>
        </p:spPr>
        <p:txBody>
          <a:bodyPr/>
          <a:lstStyle/>
          <a:p>
            <a:r>
              <a:rPr lang="en-IE" dirty="0" smtClean="0"/>
              <a:t>Inverted Construction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 rot="10800000">
            <a:off x="4380931" y="1421817"/>
            <a:ext cx="3739487" cy="4817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6250674" y="1421817"/>
            <a:ext cx="0" cy="48176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380927" y="3073197"/>
            <a:ext cx="1869747" cy="316628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0"/>
          </p:cNvCxnSpPr>
          <p:nvPr/>
        </p:nvCxnSpPr>
        <p:spPr>
          <a:xfrm flipH="1" flipV="1">
            <a:off x="4385001" y="3879264"/>
            <a:ext cx="1865673" cy="236021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387674" y="4707515"/>
            <a:ext cx="1863000" cy="153196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4380929" y="5536619"/>
            <a:ext cx="1869745" cy="7028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380926" y="2256035"/>
            <a:ext cx="1869748" cy="398344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H="1" flipV="1">
            <a:off x="2592925" y="2298687"/>
            <a:ext cx="1788002" cy="3940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2788721" y="1419257"/>
            <a:ext cx="1610431" cy="126412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H="1">
            <a:off x="3057099" y="2260727"/>
            <a:ext cx="1323826" cy="9762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H="1">
            <a:off x="3330054" y="3068078"/>
            <a:ext cx="1057620" cy="76256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H="1">
            <a:off x="3575711" y="3852612"/>
            <a:ext cx="811963" cy="57874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H="1">
            <a:off x="3858864" y="4668278"/>
            <a:ext cx="528810" cy="36507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H="1">
            <a:off x="4123269" y="5502067"/>
            <a:ext cx="264406" cy="1554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5326233" y="5035061"/>
            <a:ext cx="0" cy="1204416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007564" y="4141986"/>
            <a:ext cx="9101" cy="2081393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4677612" y="2813749"/>
            <a:ext cx="0" cy="3400851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5635404" y="5655827"/>
            <a:ext cx="4552" cy="574059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H="1">
            <a:off x="5934865" y="6092820"/>
            <a:ext cx="1" cy="146657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58611" y="4883939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Equal divisions</a:t>
            </a:r>
          </a:p>
          <a:p>
            <a:pPr marL="285750" indent="-285750">
              <a:buFontTx/>
              <a:buChar char="-"/>
            </a:pPr>
            <a:r>
              <a:rPr lang="en-IE" dirty="0" smtClean="0"/>
              <a:t>Distance doesn’t </a:t>
            </a:r>
          </a:p>
          <a:p>
            <a:r>
              <a:rPr lang="en-IE" dirty="0" smtClean="0"/>
              <a:t>     matter</a:t>
            </a:r>
            <a:endParaRPr lang="en-IE" dirty="0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H="1">
            <a:off x="3057099" y="4431361"/>
            <a:ext cx="429827" cy="419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H="1">
            <a:off x="2709079" y="3921277"/>
            <a:ext cx="522065" cy="857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H="1">
            <a:off x="2447278" y="3369396"/>
            <a:ext cx="521036" cy="1347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01793" y="6247160"/>
            <a:ext cx="2171025" cy="553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 rot="351701">
            <a:off x="3984862" y="5631413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Arc 49"/>
          <p:cNvSpPr/>
          <p:nvPr/>
        </p:nvSpPr>
        <p:spPr>
          <a:xfrm rot="811220">
            <a:off x="3678248" y="5019272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Arc 50"/>
          <p:cNvSpPr/>
          <p:nvPr/>
        </p:nvSpPr>
        <p:spPr>
          <a:xfrm rot="812379">
            <a:off x="3397933" y="4422308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Arc 51"/>
          <p:cNvSpPr/>
          <p:nvPr/>
        </p:nvSpPr>
        <p:spPr>
          <a:xfrm rot="744888">
            <a:off x="3131693" y="3824487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Arc 52"/>
          <p:cNvSpPr/>
          <p:nvPr/>
        </p:nvSpPr>
        <p:spPr>
          <a:xfrm rot="814086">
            <a:off x="2866903" y="3238395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Arc 53"/>
          <p:cNvSpPr/>
          <p:nvPr/>
        </p:nvSpPr>
        <p:spPr>
          <a:xfrm rot="615189">
            <a:off x="2633116" y="2666579"/>
            <a:ext cx="564776" cy="571126"/>
          </a:xfrm>
          <a:prstGeom prst="arc">
            <a:avLst>
              <a:gd name="adj1" fmla="val 11963830"/>
              <a:gd name="adj2" fmla="val 16002293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TextBox 54"/>
          <p:cNvSpPr txBox="1"/>
          <p:nvPr/>
        </p:nvSpPr>
        <p:spPr>
          <a:xfrm>
            <a:off x="1792188" y="1468749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Parallel</a:t>
            </a:r>
            <a:endParaRPr lang="en-IE" dirty="0"/>
          </a:p>
        </p:txBody>
      </p:sp>
      <p:cxnSp>
        <p:nvCxnSpPr>
          <p:cNvPr id="56" name="Straight Arrow Connector 55"/>
          <p:cNvCxnSpPr/>
          <p:nvPr/>
        </p:nvCxnSpPr>
        <p:spPr>
          <a:xfrm rot="10800000" flipH="1" flipV="1">
            <a:off x="2498851" y="1934679"/>
            <a:ext cx="928117" cy="972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H="1" flipV="1">
            <a:off x="2801804" y="1817616"/>
            <a:ext cx="558506" cy="37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rc 57"/>
          <p:cNvSpPr/>
          <p:nvPr/>
        </p:nvSpPr>
        <p:spPr>
          <a:xfrm rot="10800000" flipH="1">
            <a:off x="4196998" y="5880586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Arc 58"/>
          <p:cNvSpPr/>
          <p:nvPr/>
        </p:nvSpPr>
        <p:spPr>
          <a:xfrm rot="10800000" flipH="1">
            <a:off x="4616793" y="5961772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Arc 59"/>
          <p:cNvSpPr/>
          <p:nvPr/>
        </p:nvSpPr>
        <p:spPr>
          <a:xfrm rot="10800000" flipH="1">
            <a:off x="5625115" y="6224532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Arc 60"/>
          <p:cNvSpPr/>
          <p:nvPr/>
        </p:nvSpPr>
        <p:spPr>
          <a:xfrm rot="10800000" flipH="1">
            <a:off x="5281582" y="6136944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2" name="Arc 61"/>
          <p:cNvSpPr/>
          <p:nvPr/>
        </p:nvSpPr>
        <p:spPr>
          <a:xfrm rot="10800000" flipH="1">
            <a:off x="4933910" y="6051023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Arc 62"/>
          <p:cNvSpPr/>
          <p:nvPr/>
        </p:nvSpPr>
        <p:spPr>
          <a:xfrm rot="10800000" flipH="1">
            <a:off x="5984773" y="6312121"/>
            <a:ext cx="564776" cy="571126"/>
          </a:xfrm>
          <a:prstGeom prst="arc">
            <a:avLst>
              <a:gd name="adj1" fmla="val 18176745"/>
              <a:gd name="adj2" fmla="val 2054359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4" name="Straight Connector 63"/>
          <p:cNvCxnSpPr/>
          <p:nvPr/>
        </p:nvCxnSpPr>
        <p:spPr>
          <a:xfrm rot="10800000" flipH="1" flipV="1">
            <a:off x="6250673" y="6258952"/>
            <a:ext cx="226334" cy="50228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5928529" y="6246785"/>
            <a:ext cx="188129" cy="4208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H="1" flipV="1">
            <a:off x="5636486" y="6258739"/>
            <a:ext cx="138867" cy="3247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 flipH="1" flipV="1">
            <a:off x="5336155" y="6262174"/>
            <a:ext cx="93560" cy="23023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5036605" y="6271852"/>
            <a:ext cx="76019" cy="1627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H="1" flipV="1">
            <a:off x="4674704" y="6245438"/>
            <a:ext cx="29403" cy="665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 rot="10800000" flipH="1">
            <a:off x="4350656" y="1425133"/>
            <a:ext cx="1876926" cy="4814344"/>
          </a:xfrm>
          <a:custGeom>
            <a:avLst/>
            <a:gdLst>
              <a:gd name="connsiteX0" fmla="*/ 0 w 1876926"/>
              <a:gd name="connsiteY0" fmla="*/ 4814344 h 4814344"/>
              <a:gd name="connsiteX1" fmla="*/ 336884 w 1876926"/>
              <a:gd name="connsiteY1" fmla="*/ 3382586 h 4814344"/>
              <a:gd name="connsiteX2" fmla="*/ 673768 w 1876926"/>
              <a:gd name="connsiteY2" fmla="*/ 2083175 h 4814344"/>
              <a:gd name="connsiteX3" fmla="*/ 962526 w 1876926"/>
              <a:gd name="connsiteY3" fmla="*/ 1168775 h 4814344"/>
              <a:gd name="connsiteX4" fmla="*/ 1251284 w 1876926"/>
              <a:gd name="connsiteY4" fmla="*/ 555165 h 4814344"/>
              <a:gd name="connsiteX5" fmla="*/ 1540042 w 1876926"/>
              <a:gd name="connsiteY5" fmla="*/ 134060 h 4814344"/>
              <a:gd name="connsiteX6" fmla="*/ 1876926 w 1876926"/>
              <a:gd name="connsiteY6" fmla="*/ 1712 h 481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926" h="4814344">
                <a:moveTo>
                  <a:pt x="0" y="4814344"/>
                </a:moveTo>
                <a:cubicBezTo>
                  <a:pt x="112294" y="4326062"/>
                  <a:pt x="224589" y="3837781"/>
                  <a:pt x="336884" y="3382586"/>
                </a:cubicBezTo>
                <a:cubicBezTo>
                  <a:pt x="449179" y="2927391"/>
                  <a:pt x="569494" y="2452143"/>
                  <a:pt x="673768" y="2083175"/>
                </a:cubicBezTo>
                <a:cubicBezTo>
                  <a:pt x="778042" y="1714207"/>
                  <a:pt x="866273" y="1423443"/>
                  <a:pt x="962526" y="1168775"/>
                </a:cubicBezTo>
                <a:cubicBezTo>
                  <a:pt x="1058779" y="914107"/>
                  <a:pt x="1155031" y="727617"/>
                  <a:pt x="1251284" y="555165"/>
                </a:cubicBezTo>
                <a:cubicBezTo>
                  <a:pt x="1347537" y="382713"/>
                  <a:pt x="1435768" y="226302"/>
                  <a:pt x="1540042" y="134060"/>
                </a:cubicBezTo>
                <a:cubicBezTo>
                  <a:pt x="1644316" y="41818"/>
                  <a:pt x="1820779" y="-10320"/>
                  <a:pt x="1876926" y="1712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4" name="Freeform 83"/>
          <p:cNvSpPr/>
          <p:nvPr/>
        </p:nvSpPr>
        <p:spPr>
          <a:xfrm rot="10800000" flipH="1">
            <a:off x="6250675" y="1433015"/>
            <a:ext cx="1856095" cy="4790364"/>
          </a:xfrm>
          <a:custGeom>
            <a:avLst/>
            <a:gdLst>
              <a:gd name="connsiteX0" fmla="*/ 1856095 w 1856095"/>
              <a:gd name="connsiteY0" fmla="*/ 4790364 h 4790364"/>
              <a:gd name="connsiteX1" fmla="*/ 1446662 w 1856095"/>
              <a:gd name="connsiteY1" fmla="*/ 3289110 h 4790364"/>
              <a:gd name="connsiteX2" fmla="*/ 1173707 w 1856095"/>
              <a:gd name="connsiteY2" fmla="*/ 2074460 h 4790364"/>
              <a:gd name="connsiteX3" fmla="*/ 900752 w 1856095"/>
              <a:gd name="connsiteY3" fmla="*/ 1187355 h 4790364"/>
              <a:gd name="connsiteX4" fmla="*/ 627797 w 1856095"/>
              <a:gd name="connsiteY4" fmla="*/ 559558 h 4790364"/>
              <a:gd name="connsiteX5" fmla="*/ 313898 w 1856095"/>
              <a:gd name="connsiteY5" fmla="*/ 136477 h 4790364"/>
              <a:gd name="connsiteX6" fmla="*/ 0 w 1856095"/>
              <a:gd name="connsiteY6" fmla="*/ 0 h 479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095" h="4790364">
                <a:moveTo>
                  <a:pt x="1856095" y="4790364"/>
                </a:moveTo>
                <a:cubicBezTo>
                  <a:pt x="1708244" y="4266062"/>
                  <a:pt x="1560393" y="3741761"/>
                  <a:pt x="1446662" y="3289110"/>
                </a:cubicBezTo>
                <a:cubicBezTo>
                  <a:pt x="1332931" y="2836459"/>
                  <a:pt x="1264692" y="2424752"/>
                  <a:pt x="1173707" y="2074460"/>
                </a:cubicBezTo>
                <a:cubicBezTo>
                  <a:pt x="1082722" y="1724167"/>
                  <a:pt x="991737" y="1439839"/>
                  <a:pt x="900752" y="1187355"/>
                </a:cubicBezTo>
                <a:cubicBezTo>
                  <a:pt x="809767" y="934871"/>
                  <a:pt x="725606" y="734704"/>
                  <a:pt x="627797" y="559558"/>
                </a:cubicBezTo>
                <a:cubicBezTo>
                  <a:pt x="529988" y="384412"/>
                  <a:pt x="418531" y="229737"/>
                  <a:pt x="313898" y="136477"/>
                </a:cubicBezTo>
                <a:cubicBezTo>
                  <a:pt x="209265" y="43217"/>
                  <a:pt x="104632" y="21608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26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5" grpId="0" animBg="1"/>
      <p:bldP spid="84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86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The Parabola</vt:lpstr>
      <vt:lpstr>The Everyday Parabola</vt:lpstr>
      <vt:lpstr>PowerPoint Presentation</vt:lpstr>
      <vt:lpstr>PowerPoint Presentation</vt:lpstr>
      <vt:lpstr>Construction of the Upright Parabola</vt:lpstr>
      <vt:lpstr>Inverted Construction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Parabola</dc:title>
  <dc:creator>Aidan McCarthy</dc:creator>
  <cp:lastModifiedBy>Aidan McCarthy</cp:lastModifiedBy>
  <cp:revision>15</cp:revision>
  <dcterms:created xsi:type="dcterms:W3CDTF">2016-10-17T18:30:07Z</dcterms:created>
  <dcterms:modified xsi:type="dcterms:W3CDTF">2016-11-18T11:10:44Z</dcterms:modified>
</cp:coreProperties>
</file>