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137" autoAdjust="0"/>
  </p:normalViewPr>
  <p:slideViewPr>
    <p:cSldViewPr snapToGrid="0">
      <p:cViewPr>
        <p:scale>
          <a:sx n="70" d="100"/>
          <a:sy n="70" d="100"/>
        </p:scale>
        <p:origin x="16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9325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59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79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420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09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44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566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79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83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59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412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033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9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622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0725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736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B37B-6D2E-445A-80C4-F8CC58618135}" type="datetimeFigureOut">
              <a:rPr lang="en-IE" smtClean="0"/>
              <a:t>24/11/2016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178DAC-2A4E-400B-AB7E-6FE1B1721D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4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/>
              <a:t>The Ellipse</a:t>
            </a:r>
            <a:endParaRPr lang="en-I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Mr. McCarthy </a:t>
            </a:r>
            <a:endParaRPr lang="en-IE" dirty="0"/>
          </a:p>
        </p:txBody>
      </p:sp>
      <p:pic>
        <p:nvPicPr>
          <p:cNvPr id="1026" name="Picture 2" descr="Image result for the ellipse c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34" y="262782"/>
            <a:ext cx="3841499" cy="41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884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Determining the Major Axis, given a Point on the curve &amp; the Focal Points.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4263089" y="1652954"/>
            <a:ext cx="5040000" cy="50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3586196" y="4172954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4"/>
          </p:cNvCxnSpPr>
          <p:nvPr/>
        </p:nvCxnSpPr>
        <p:spPr>
          <a:xfrm>
            <a:off x="6783088" y="1622726"/>
            <a:ext cx="1" cy="50702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826655" y="4028574"/>
            <a:ext cx="156410" cy="288758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Freeform 11"/>
          <p:cNvSpPr/>
          <p:nvPr/>
        </p:nvSpPr>
        <p:spPr>
          <a:xfrm flipH="1">
            <a:off x="8553538" y="4035671"/>
            <a:ext cx="185985" cy="315411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 rot="5400000">
            <a:off x="4850860" y="411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 rot="5400000">
            <a:off x="8607695" y="411560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4679129" y="42011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8636" y="4169604"/>
            <a:ext cx="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F1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83088" y="4172953"/>
            <a:ext cx="1620001" cy="194357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5400000">
            <a:off x="5188148" y="2851638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5260148" y="2451528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Eras Medium ITC" panose="020B0602030504020804" pitchFamily="34" charset="0"/>
              </a:rPr>
              <a:t>P</a:t>
            </a:r>
            <a:endParaRPr lang="en-IE" sz="2000" b="1" dirty="0">
              <a:latin typeface="Eras Medium ITC" panose="020B06020305040208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905745" y="2954709"/>
            <a:ext cx="355288" cy="12313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71312" y="2952875"/>
            <a:ext cx="3393495" cy="1216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61985" y="3345629"/>
            <a:ext cx="281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00B050"/>
                </a:solidFill>
                <a:latin typeface="Eras Medium ITC" panose="020B0602030504020804" pitchFamily="34" charset="0"/>
              </a:rPr>
              <a:t>A                                    </a:t>
            </a:r>
            <a:r>
              <a:rPr lang="en-IE" sz="2000" b="1" dirty="0" smtClean="0">
                <a:solidFill>
                  <a:srgbClr val="FF0000"/>
                </a:solidFill>
                <a:latin typeface="Eras Medium ITC" panose="020B0602030504020804" pitchFamily="34" charset="0"/>
              </a:rPr>
              <a:t>B</a:t>
            </a:r>
            <a:endParaRPr lang="en-IE" sz="2000" b="1" dirty="0">
              <a:solidFill>
                <a:srgbClr val="00B050"/>
              </a:solidFill>
              <a:latin typeface="Eras Medium ITC" panose="020B0602030504020804" pitchFamily="34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3981264" y="1680191"/>
            <a:ext cx="2556000" cy="2556000"/>
          </a:xfrm>
          <a:prstGeom prst="arc">
            <a:avLst>
              <a:gd name="adj1" fmla="val 6360286"/>
              <a:gd name="adj2" fmla="val 12522046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3622916" y="2381655"/>
            <a:ext cx="1636347" cy="57589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rot="5400000">
            <a:off x="4008383" y="248587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4" name="Straight Connector 33"/>
          <p:cNvCxnSpPr/>
          <p:nvPr/>
        </p:nvCxnSpPr>
        <p:spPr>
          <a:xfrm>
            <a:off x="4084451" y="2552451"/>
            <a:ext cx="4605536" cy="16335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58446" y="259387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</a:rPr>
              <a:t>Major Axis</a:t>
            </a:r>
            <a:endParaRPr lang="en-IE" b="1" dirty="0">
              <a:solidFill>
                <a:srgbClr val="7030A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073850" y="2957546"/>
            <a:ext cx="370076" cy="6128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1183866" y="-409237"/>
            <a:ext cx="5760000" cy="5760000"/>
          </a:xfrm>
          <a:prstGeom prst="arc">
            <a:avLst>
              <a:gd name="adj1" fmla="val 20991373"/>
              <a:gd name="adj2" fmla="val 3079828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Arc 50"/>
          <p:cNvSpPr/>
          <p:nvPr/>
        </p:nvSpPr>
        <p:spPr>
          <a:xfrm>
            <a:off x="6213307" y="1277840"/>
            <a:ext cx="5760000" cy="5760000"/>
          </a:xfrm>
          <a:prstGeom prst="arc">
            <a:avLst>
              <a:gd name="adj1" fmla="val 10217045"/>
              <a:gd name="adj2" fmla="val 13631883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223966" y="2249129"/>
            <a:ext cx="724998" cy="21366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046782" y="2534812"/>
            <a:ext cx="2500761" cy="8818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042808" y="1590027"/>
            <a:ext cx="285687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rgbClr val="00B050"/>
                </a:solidFill>
              </a:rPr>
              <a:t>A </a:t>
            </a:r>
            <a:r>
              <a:rPr lang="en-IE" sz="2400" b="1" dirty="0" smtClean="0"/>
              <a:t>+ </a:t>
            </a:r>
            <a:r>
              <a:rPr lang="en-IE" sz="2400" b="1" dirty="0" smtClean="0">
                <a:solidFill>
                  <a:srgbClr val="FF0000"/>
                </a:solidFill>
              </a:rPr>
              <a:t>B </a:t>
            </a:r>
            <a:r>
              <a:rPr lang="en-IE" sz="2400" b="1" dirty="0" smtClean="0"/>
              <a:t>= </a:t>
            </a:r>
            <a:r>
              <a:rPr lang="en-IE" sz="2400" b="1" dirty="0" smtClean="0">
                <a:solidFill>
                  <a:srgbClr val="7030A0"/>
                </a:solidFill>
              </a:rPr>
              <a:t>Major Axis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7012" y="1765475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½ Major Axis</a:t>
            </a:r>
            <a:endParaRPr lang="en-IE" b="1" dirty="0">
              <a:solidFill>
                <a:srgbClr val="0070C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675976" y="2073570"/>
            <a:ext cx="247008" cy="74208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4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28" grpId="1"/>
      <p:bldP spid="30" grpId="0" animBg="1"/>
      <p:bldP spid="33" grpId="0" animBg="1"/>
      <p:bldP spid="46" grpId="0"/>
      <p:bldP spid="50" grpId="0" animBg="1"/>
      <p:bldP spid="51" grpId="0" animBg="1"/>
      <p:bldP spid="62" grpId="0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86" y="377492"/>
            <a:ext cx="8911687" cy="1280890"/>
          </a:xfrm>
        </p:spPr>
        <p:txBody>
          <a:bodyPr/>
          <a:lstStyle/>
          <a:p>
            <a:r>
              <a:rPr lang="en-IE" dirty="0" smtClean="0"/>
              <a:t>Drawing a </a:t>
            </a:r>
            <a:r>
              <a:rPr lang="en-IE" dirty="0" smtClean="0"/>
              <a:t>Tangent &amp; Normal </a:t>
            </a:r>
            <a:r>
              <a:rPr lang="en-IE" dirty="0" smtClean="0"/>
              <a:t>to a </a:t>
            </a:r>
            <a:r>
              <a:rPr lang="en-IE" dirty="0"/>
              <a:t>p</a:t>
            </a:r>
            <a:r>
              <a:rPr lang="en-IE" dirty="0" smtClean="0"/>
              <a:t>oint on the curve</a:t>
            </a:r>
            <a:endParaRPr lang="en-I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01768" y="4325161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98661" y="1627032"/>
            <a:ext cx="0" cy="545671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265907" y="2692644"/>
            <a:ext cx="5048490" cy="3276908"/>
          </a:xfrm>
          <a:custGeom>
            <a:avLst/>
            <a:gdLst>
              <a:gd name="connsiteX0" fmla="*/ 13 w 5048490"/>
              <a:gd name="connsiteY0" fmla="*/ 1647900 h 3276908"/>
              <a:gd name="connsiteX1" fmla="*/ 361963 w 5048490"/>
              <a:gd name="connsiteY1" fmla="*/ 828750 h 3276908"/>
              <a:gd name="connsiteX2" fmla="*/ 1257313 w 5048490"/>
              <a:gd name="connsiteY2" fmla="*/ 247725 h 3276908"/>
              <a:gd name="connsiteX3" fmla="*/ 2533663 w 5048490"/>
              <a:gd name="connsiteY3" fmla="*/ 75 h 3276908"/>
              <a:gd name="connsiteX4" fmla="*/ 3829063 w 5048490"/>
              <a:gd name="connsiteY4" fmla="*/ 228675 h 3276908"/>
              <a:gd name="connsiteX5" fmla="*/ 4724413 w 5048490"/>
              <a:gd name="connsiteY5" fmla="*/ 809700 h 3276908"/>
              <a:gd name="connsiteX6" fmla="*/ 5048263 w 5048490"/>
              <a:gd name="connsiteY6" fmla="*/ 1638375 h 3276908"/>
              <a:gd name="connsiteX7" fmla="*/ 4686313 w 5048490"/>
              <a:gd name="connsiteY7" fmla="*/ 2486100 h 3276908"/>
              <a:gd name="connsiteX8" fmla="*/ 3819538 w 5048490"/>
              <a:gd name="connsiteY8" fmla="*/ 3048075 h 3276908"/>
              <a:gd name="connsiteX9" fmla="*/ 2533663 w 5048490"/>
              <a:gd name="connsiteY9" fmla="*/ 3276675 h 3276908"/>
              <a:gd name="connsiteX10" fmla="*/ 1276363 w 5048490"/>
              <a:gd name="connsiteY10" fmla="*/ 3076650 h 3276908"/>
              <a:gd name="connsiteX11" fmla="*/ 352438 w 5048490"/>
              <a:gd name="connsiteY11" fmla="*/ 2457525 h 3276908"/>
              <a:gd name="connsiteX12" fmla="*/ 13 w 5048490"/>
              <a:gd name="connsiteY12" fmla="*/ 1647900 h 32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490" h="3276908">
                <a:moveTo>
                  <a:pt x="13" y="1647900"/>
                </a:moveTo>
                <a:cubicBezTo>
                  <a:pt x="1601" y="1376437"/>
                  <a:pt x="152413" y="1062112"/>
                  <a:pt x="361963" y="828750"/>
                </a:cubicBezTo>
                <a:cubicBezTo>
                  <a:pt x="571513" y="595388"/>
                  <a:pt x="895363" y="385837"/>
                  <a:pt x="1257313" y="247725"/>
                </a:cubicBezTo>
                <a:cubicBezTo>
                  <a:pt x="1619263" y="109613"/>
                  <a:pt x="2105038" y="3250"/>
                  <a:pt x="2533663" y="75"/>
                </a:cubicBezTo>
                <a:cubicBezTo>
                  <a:pt x="2962288" y="-3100"/>
                  <a:pt x="3463938" y="93738"/>
                  <a:pt x="3829063" y="228675"/>
                </a:cubicBezTo>
                <a:cubicBezTo>
                  <a:pt x="4194188" y="363612"/>
                  <a:pt x="4521213" y="574750"/>
                  <a:pt x="4724413" y="809700"/>
                </a:cubicBezTo>
                <a:cubicBezTo>
                  <a:pt x="4927613" y="1044650"/>
                  <a:pt x="5054613" y="1358975"/>
                  <a:pt x="5048263" y="1638375"/>
                </a:cubicBezTo>
                <a:cubicBezTo>
                  <a:pt x="5041913" y="1917775"/>
                  <a:pt x="4891100" y="2251150"/>
                  <a:pt x="4686313" y="2486100"/>
                </a:cubicBezTo>
                <a:cubicBezTo>
                  <a:pt x="4481526" y="2721050"/>
                  <a:pt x="4178313" y="2916312"/>
                  <a:pt x="3819538" y="3048075"/>
                </a:cubicBezTo>
                <a:cubicBezTo>
                  <a:pt x="3460763" y="3179838"/>
                  <a:pt x="2957525" y="3271913"/>
                  <a:pt x="2533663" y="3276675"/>
                </a:cubicBezTo>
                <a:cubicBezTo>
                  <a:pt x="2109801" y="3281437"/>
                  <a:pt x="1639901" y="3213175"/>
                  <a:pt x="1276363" y="3076650"/>
                </a:cubicBezTo>
                <a:cubicBezTo>
                  <a:pt x="912826" y="2940125"/>
                  <a:pt x="563575" y="2692475"/>
                  <a:pt x="352438" y="2457525"/>
                </a:cubicBezTo>
                <a:cubicBezTo>
                  <a:pt x="141301" y="2222575"/>
                  <a:pt x="-1575" y="1919363"/>
                  <a:pt x="13" y="164790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4842227" y="4180781"/>
            <a:ext cx="156410" cy="288758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Freeform 11"/>
          <p:cNvSpPr/>
          <p:nvPr/>
        </p:nvSpPr>
        <p:spPr>
          <a:xfrm flipH="1">
            <a:off x="8569110" y="4187878"/>
            <a:ext cx="185985" cy="315411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 rot="5400000">
            <a:off x="4874817" y="42557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 rot="5400000">
            <a:off x="8603701" y="426318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4694701" y="43533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4524" y="4309763"/>
            <a:ext cx="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F1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4848750" y="3177015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920432" y="2181811"/>
            <a:ext cx="0" cy="21433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798106" y="2928101"/>
            <a:ext cx="4877436" cy="14030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388817" y="2664460"/>
            <a:ext cx="1080000" cy="1080000"/>
          </a:xfrm>
          <a:prstGeom prst="arc">
            <a:avLst>
              <a:gd name="adj1" fmla="val 16200000"/>
              <a:gd name="adj2" fmla="val 112340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Arc 29"/>
          <p:cNvSpPr/>
          <p:nvPr/>
        </p:nvSpPr>
        <p:spPr>
          <a:xfrm>
            <a:off x="4122307" y="1700407"/>
            <a:ext cx="1721020" cy="1859439"/>
          </a:xfrm>
          <a:prstGeom prst="arc">
            <a:avLst>
              <a:gd name="adj1" fmla="val 19970585"/>
              <a:gd name="adj2" fmla="val 112340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Arc 30"/>
          <p:cNvSpPr/>
          <p:nvPr/>
        </p:nvSpPr>
        <p:spPr>
          <a:xfrm>
            <a:off x="4617484" y="2443507"/>
            <a:ext cx="1721020" cy="1859439"/>
          </a:xfrm>
          <a:prstGeom prst="arc">
            <a:avLst>
              <a:gd name="adj1" fmla="val 16211721"/>
              <a:gd name="adj2" fmla="val 1892925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963611" y="1908579"/>
            <a:ext cx="3672763" cy="2882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03927" y="3102960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Eras Medium ITC" panose="020B0602030504020804" pitchFamily="34" charset="0"/>
              </a:rPr>
              <a:t>P</a:t>
            </a:r>
            <a:endParaRPr lang="en-IE" sz="2000" b="1" dirty="0">
              <a:latin typeface="Eras Medium ITC" panose="020B0602030504020804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397994" y="2656813"/>
            <a:ext cx="1080000" cy="1080000"/>
          </a:xfrm>
          <a:prstGeom prst="arc">
            <a:avLst>
              <a:gd name="adj1" fmla="val 11336191"/>
              <a:gd name="adj2" fmla="val 16181402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Arc 21"/>
          <p:cNvSpPr/>
          <p:nvPr/>
        </p:nvSpPr>
        <p:spPr>
          <a:xfrm>
            <a:off x="3225638" y="2257503"/>
            <a:ext cx="1721020" cy="1859439"/>
          </a:xfrm>
          <a:prstGeom prst="arc">
            <a:avLst>
              <a:gd name="adj1" fmla="val 15493942"/>
              <a:gd name="adj2" fmla="val 178630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Arc 24"/>
          <p:cNvSpPr/>
          <p:nvPr/>
        </p:nvSpPr>
        <p:spPr>
          <a:xfrm>
            <a:off x="4176261" y="1658382"/>
            <a:ext cx="1721020" cy="1859439"/>
          </a:xfrm>
          <a:prstGeom prst="arc">
            <a:avLst>
              <a:gd name="adj1" fmla="val 10842924"/>
              <a:gd name="adj2" fmla="val 135078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>
            <a:off x="4096708" y="2105974"/>
            <a:ext cx="828313" cy="11403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37795" y="202369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Tangent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2247650" y="295168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Normal</a:t>
            </a:r>
            <a:endParaRPr lang="en-IE" dirty="0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3243435" y="2588101"/>
            <a:ext cx="1145382" cy="5482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270180" y="2187715"/>
            <a:ext cx="1499291" cy="4129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" grpId="0" animBg="1"/>
      <p:bldP spid="22" grpId="0" animBg="1"/>
      <p:bldP spid="25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Drawing a Tangent from a Point Outside the curve</a:t>
            </a:r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51087" y="4262442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540668" y="1564313"/>
            <a:ext cx="7312" cy="488659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015226" y="2629925"/>
            <a:ext cx="5048490" cy="3276908"/>
          </a:xfrm>
          <a:custGeom>
            <a:avLst/>
            <a:gdLst>
              <a:gd name="connsiteX0" fmla="*/ 13 w 5048490"/>
              <a:gd name="connsiteY0" fmla="*/ 1647900 h 3276908"/>
              <a:gd name="connsiteX1" fmla="*/ 361963 w 5048490"/>
              <a:gd name="connsiteY1" fmla="*/ 828750 h 3276908"/>
              <a:gd name="connsiteX2" fmla="*/ 1257313 w 5048490"/>
              <a:gd name="connsiteY2" fmla="*/ 247725 h 3276908"/>
              <a:gd name="connsiteX3" fmla="*/ 2533663 w 5048490"/>
              <a:gd name="connsiteY3" fmla="*/ 75 h 3276908"/>
              <a:gd name="connsiteX4" fmla="*/ 3829063 w 5048490"/>
              <a:gd name="connsiteY4" fmla="*/ 228675 h 3276908"/>
              <a:gd name="connsiteX5" fmla="*/ 4724413 w 5048490"/>
              <a:gd name="connsiteY5" fmla="*/ 809700 h 3276908"/>
              <a:gd name="connsiteX6" fmla="*/ 5048263 w 5048490"/>
              <a:gd name="connsiteY6" fmla="*/ 1638375 h 3276908"/>
              <a:gd name="connsiteX7" fmla="*/ 4686313 w 5048490"/>
              <a:gd name="connsiteY7" fmla="*/ 2486100 h 3276908"/>
              <a:gd name="connsiteX8" fmla="*/ 3819538 w 5048490"/>
              <a:gd name="connsiteY8" fmla="*/ 3048075 h 3276908"/>
              <a:gd name="connsiteX9" fmla="*/ 2533663 w 5048490"/>
              <a:gd name="connsiteY9" fmla="*/ 3276675 h 3276908"/>
              <a:gd name="connsiteX10" fmla="*/ 1276363 w 5048490"/>
              <a:gd name="connsiteY10" fmla="*/ 3076650 h 3276908"/>
              <a:gd name="connsiteX11" fmla="*/ 352438 w 5048490"/>
              <a:gd name="connsiteY11" fmla="*/ 2457525 h 3276908"/>
              <a:gd name="connsiteX12" fmla="*/ 13 w 5048490"/>
              <a:gd name="connsiteY12" fmla="*/ 1647900 h 32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490" h="3276908">
                <a:moveTo>
                  <a:pt x="13" y="1647900"/>
                </a:moveTo>
                <a:cubicBezTo>
                  <a:pt x="1601" y="1376437"/>
                  <a:pt x="152413" y="1062112"/>
                  <a:pt x="361963" y="828750"/>
                </a:cubicBezTo>
                <a:cubicBezTo>
                  <a:pt x="571513" y="595388"/>
                  <a:pt x="895363" y="385837"/>
                  <a:pt x="1257313" y="247725"/>
                </a:cubicBezTo>
                <a:cubicBezTo>
                  <a:pt x="1619263" y="109613"/>
                  <a:pt x="2105038" y="3250"/>
                  <a:pt x="2533663" y="75"/>
                </a:cubicBezTo>
                <a:cubicBezTo>
                  <a:pt x="2962288" y="-3100"/>
                  <a:pt x="3463938" y="93738"/>
                  <a:pt x="3829063" y="228675"/>
                </a:cubicBezTo>
                <a:cubicBezTo>
                  <a:pt x="4194188" y="363612"/>
                  <a:pt x="4521213" y="574750"/>
                  <a:pt x="4724413" y="809700"/>
                </a:cubicBezTo>
                <a:cubicBezTo>
                  <a:pt x="4927613" y="1044650"/>
                  <a:pt x="5054613" y="1358975"/>
                  <a:pt x="5048263" y="1638375"/>
                </a:cubicBezTo>
                <a:cubicBezTo>
                  <a:pt x="5041913" y="1917775"/>
                  <a:pt x="4891100" y="2251150"/>
                  <a:pt x="4686313" y="2486100"/>
                </a:cubicBezTo>
                <a:cubicBezTo>
                  <a:pt x="4481526" y="2721050"/>
                  <a:pt x="4178313" y="2916312"/>
                  <a:pt x="3819538" y="3048075"/>
                </a:cubicBezTo>
                <a:cubicBezTo>
                  <a:pt x="3460763" y="3179838"/>
                  <a:pt x="2957525" y="3271913"/>
                  <a:pt x="2533663" y="3276675"/>
                </a:cubicBezTo>
                <a:cubicBezTo>
                  <a:pt x="2109801" y="3281437"/>
                  <a:pt x="1639901" y="3213175"/>
                  <a:pt x="1276363" y="3076650"/>
                </a:cubicBezTo>
                <a:cubicBezTo>
                  <a:pt x="912826" y="2940125"/>
                  <a:pt x="563575" y="2692475"/>
                  <a:pt x="352438" y="2457525"/>
                </a:cubicBezTo>
                <a:cubicBezTo>
                  <a:pt x="141301" y="2222575"/>
                  <a:pt x="-1575" y="1919363"/>
                  <a:pt x="13" y="164790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reeform 6"/>
          <p:cNvSpPr/>
          <p:nvPr/>
        </p:nvSpPr>
        <p:spPr>
          <a:xfrm>
            <a:off x="5555958" y="4126276"/>
            <a:ext cx="156410" cy="288758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reeform 7"/>
          <p:cNvSpPr/>
          <p:nvPr/>
        </p:nvSpPr>
        <p:spPr>
          <a:xfrm flipH="1">
            <a:off x="9318429" y="4125159"/>
            <a:ext cx="185985" cy="315411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 rot="5400000">
            <a:off x="5564433" y="42084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 rot="5400000">
            <a:off x="9353020" y="42004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023741" y="4270273"/>
            <a:ext cx="5048477" cy="14339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29695" y="4316577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43843" y="4247044"/>
            <a:ext cx="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F1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rot="5400000">
            <a:off x="3428928" y="4640858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500928" y="4270655"/>
            <a:ext cx="2133235" cy="4534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500928" y="1564313"/>
            <a:ext cx="4463689" cy="31485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82960" y="4358599"/>
            <a:ext cx="33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Eras Medium ITC" panose="020B0602030504020804" pitchFamily="34" charset="0"/>
              </a:rPr>
              <a:t>P</a:t>
            </a:r>
            <a:endParaRPr lang="en-IE" sz="2000" b="1" dirty="0">
              <a:latin typeface="Eras Medium ITC" panose="020B06020305040208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40928" y="2456376"/>
            <a:ext cx="4320000" cy="432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Arc 36"/>
          <p:cNvSpPr/>
          <p:nvPr/>
        </p:nvSpPr>
        <p:spPr>
          <a:xfrm>
            <a:off x="4367020" y="-839537"/>
            <a:ext cx="10080000" cy="10080000"/>
          </a:xfrm>
          <a:prstGeom prst="arc">
            <a:avLst>
              <a:gd name="adj1" fmla="val 9041688"/>
              <a:gd name="adj2" fmla="val 1239968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4567545" y="2742179"/>
            <a:ext cx="4851048" cy="15382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824549" y="4284612"/>
            <a:ext cx="4530374" cy="20476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770549" y="627824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4524356" y="2684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6201134" y="564659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720623" y="305698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1" name="Straight Connector 50"/>
          <p:cNvCxnSpPr/>
          <p:nvPr/>
        </p:nvCxnSpPr>
        <p:spPr>
          <a:xfrm>
            <a:off x="3500928" y="4723985"/>
            <a:ext cx="5186092" cy="18391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889">
            <a:off x="4798341" y="378229"/>
            <a:ext cx="6647223" cy="41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758" flipH="1">
            <a:off x="2484996" y="1842950"/>
            <a:ext cx="6647223" cy="41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2804"/>
          </a:xfrm>
        </p:spPr>
        <p:txBody>
          <a:bodyPr/>
          <a:lstStyle/>
          <a:p>
            <a:r>
              <a:rPr lang="en-IE" dirty="0" smtClean="0"/>
              <a:t>The Everyday Ellipse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4474308"/>
          </a:xfrm>
        </p:spPr>
        <p:txBody>
          <a:bodyPr/>
          <a:lstStyle/>
          <a:p>
            <a:r>
              <a:rPr lang="en-IE" dirty="0" smtClean="0"/>
              <a:t>The ellipse can be seen in numerous places in our everyday lives.</a:t>
            </a:r>
          </a:p>
          <a:p>
            <a:r>
              <a:rPr lang="en-IE" dirty="0" smtClean="0"/>
              <a:t>Some examples include rugby balls, mirrors, the path of planets around the sun, watermelons and mirrors.</a:t>
            </a:r>
          </a:p>
          <a:p>
            <a:endParaRPr lang="en-IE" dirty="0"/>
          </a:p>
          <a:p>
            <a:r>
              <a:rPr lang="en-IE" dirty="0" smtClean="0"/>
              <a:t>Can you think of any more?</a:t>
            </a:r>
            <a:endParaRPr lang="en-IE" dirty="0"/>
          </a:p>
        </p:txBody>
      </p:sp>
      <p:pic>
        <p:nvPicPr>
          <p:cNvPr id="2052" name="Picture 4" descr="Image result for path of pla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48" y="3913512"/>
            <a:ext cx="5030457" cy="245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Image result for ellipse mi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35" y="3913512"/>
            <a:ext cx="2457886" cy="245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Image result for rugby 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5076" y="2249718"/>
            <a:ext cx="3076924" cy="326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llip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58" y="-39571"/>
            <a:ext cx="1914257" cy="19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51366" y="1579417"/>
            <a:ext cx="5040000" cy="50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178"/>
          </a:xfrm>
        </p:spPr>
        <p:txBody>
          <a:bodyPr/>
          <a:lstStyle/>
          <a:p>
            <a:r>
              <a:rPr lang="en-IE" dirty="0" smtClean="0"/>
              <a:t>Construction of the Horizontal Ellipse</a:t>
            </a:r>
            <a:endParaRPr lang="en-IE" dirty="0"/>
          </a:p>
        </p:txBody>
      </p:sp>
      <p:pic>
        <p:nvPicPr>
          <p:cNvPr id="3074" name="Picture 2" descr="Image result for 60 30 SE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77946" y="2443726"/>
            <a:ext cx="5539482" cy="32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51366" y="2479417"/>
            <a:ext cx="3240000" cy="32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" name="Picture 2" descr="Image result for 60 30 SE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6836" y="2523033"/>
            <a:ext cx="5539482" cy="32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574473" y="4099417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71366" y="1401288"/>
            <a:ext cx="0" cy="545671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43489" y="1500220"/>
            <a:ext cx="17363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rgbClr val="0070C0"/>
                </a:solidFill>
              </a:rPr>
              <a:t>Major Axis</a:t>
            </a:r>
          </a:p>
          <a:p>
            <a:endParaRPr lang="en-IE" sz="2400" b="1" dirty="0" smtClean="0">
              <a:solidFill>
                <a:srgbClr val="0070C0"/>
              </a:solidFill>
            </a:endParaRPr>
          </a:p>
          <a:p>
            <a:endParaRPr lang="en-IE" sz="2400" b="1" dirty="0">
              <a:solidFill>
                <a:srgbClr val="0070C0"/>
              </a:solidFill>
            </a:endParaRPr>
          </a:p>
          <a:p>
            <a:endParaRPr lang="en-IE" sz="2400" b="1" dirty="0" smtClean="0">
              <a:solidFill>
                <a:srgbClr val="0070C0"/>
              </a:solidFill>
            </a:endParaRPr>
          </a:p>
          <a:p>
            <a:endParaRPr lang="en-IE" sz="2400" b="1" dirty="0" smtClean="0">
              <a:solidFill>
                <a:srgbClr val="0070C0"/>
              </a:solidFill>
            </a:endParaRPr>
          </a:p>
          <a:p>
            <a:r>
              <a:rPr lang="en-IE" sz="2400" b="1" dirty="0" smtClean="0">
                <a:solidFill>
                  <a:srgbClr val="FF0000"/>
                </a:solidFill>
              </a:rPr>
              <a:t>Minor Axis</a:t>
            </a:r>
            <a:endParaRPr lang="en-IE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704613" y="1888177"/>
            <a:ext cx="1401288" cy="5912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411283" y="3538847"/>
            <a:ext cx="1715329" cy="408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6419" y="2826871"/>
            <a:ext cx="4394263" cy="257344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93774" y="1954161"/>
            <a:ext cx="2563529" cy="435077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1008" y="374318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B050"/>
                </a:solidFill>
              </a:rPr>
              <a:t>60°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8084" y="376285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3</a:t>
            </a:r>
            <a:r>
              <a:rPr lang="en-IE" b="1" dirty="0" smtClean="0">
                <a:solidFill>
                  <a:srgbClr val="00B050"/>
                </a:solidFill>
              </a:rPr>
              <a:t>0°</a:t>
            </a:r>
            <a:endParaRPr lang="en-IE" b="1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6419" y="2806569"/>
            <a:ext cx="4394263" cy="26187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93774" y="1954161"/>
            <a:ext cx="2563529" cy="435077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544792" y="27734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456186" y="187851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8003303" y="18996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8909426" y="278425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4561396" y="53463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5474539" y="62406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8002035" y="62406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8877705" y="53528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98792" y="2838257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10186" y="1955349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73302" y="1953634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963426" y="2838257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98792" y="4417482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11041" y="5315554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54252" y="5305312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931705" y="4410934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326032" y="321757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5899448" y="26418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5326032" y="487386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5915841" y="54608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7569490" y="264747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8125189" y="3232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7542747" y="54471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8099895" y="488803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505325" y="3286345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05325" y="4927862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179189" y="3286345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153895" y="4942036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373770" y="5526596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613844" y="5508317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631013" y="2708057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369715" y="2708057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14796" y="54608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8870194" y="48988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9234180" y="40541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8909426" y="32299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8014796" y="26401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6717366" y="24087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5441042" y="264747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4538185" y="32394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6719949" y="567953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5461909" y="54798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4539166" y="48707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4187946" y="40541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Freeform 63"/>
          <p:cNvSpPr/>
          <p:nvPr/>
        </p:nvSpPr>
        <p:spPr>
          <a:xfrm>
            <a:off x="4238612" y="2466900"/>
            <a:ext cx="5048490" cy="3276908"/>
          </a:xfrm>
          <a:custGeom>
            <a:avLst/>
            <a:gdLst>
              <a:gd name="connsiteX0" fmla="*/ 13 w 5048490"/>
              <a:gd name="connsiteY0" fmla="*/ 1647900 h 3276908"/>
              <a:gd name="connsiteX1" fmla="*/ 361963 w 5048490"/>
              <a:gd name="connsiteY1" fmla="*/ 828750 h 3276908"/>
              <a:gd name="connsiteX2" fmla="*/ 1257313 w 5048490"/>
              <a:gd name="connsiteY2" fmla="*/ 247725 h 3276908"/>
              <a:gd name="connsiteX3" fmla="*/ 2533663 w 5048490"/>
              <a:gd name="connsiteY3" fmla="*/ 75 h 3276908"/>
              <a:gd name="connsiteX4" fmla="*/ 3829063 w 5048490"/>
              <a:gd name="connsiteY4" fmla="*/ 228675 h 3276908"/>
              <a:gd name="connsiteX5" fmla="*/ 4724413 w 5048490"/>
              <a:gd name="connsiteY5" fmla="*/ 809700 h 3276908"/>
              <a:gd name="connsiteX6" fmla="*/ 5048263 w 5048490"/>
              <a:gd name="connsiteY6" fmla="*/ 1638375 h 3276908"/>
              <a:gd name="connsiteX7" fmla="*/ 4686313 w 5048490"/>
              <a:gd name="connsiteY7" fmla="*/ 2486100 h 3276908"/>
              <a:gd name="connsiteX8" fmla="*/ 3819538 w 5048490"/>
              <a:gd name="connsiteY8" fmla="*/ 3048075 h 3276908"/>
              <a:gd name="connsiteX9" fmla="*/ 2533663 w 5048490"/>
              <a:gd name="connsiteY9" fmla="*/ 3276675 h 3276908"/>
              <a:gd name="connsiteX10" fmla="*/ 1276363 w 5048490"/>
              <a:gd name="connsiteY10" fmla="*/ 3076650 h 3276908"/>
              <a:gd name="connsiteX11" fmla="*/ 352438 w 5048490"/>
              <a:gd name="connsiteY11" fmla="*/ 2457525 h 3276908"/>
              <a:gd name="connsiteX12" fmla="*/ 13 w 5048490"/>
              <a:gd name="connsiteY12" fmla="*/ 1647900 h 32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490" h="3276908">
                <a:moveTo>
                  <a:pt x="13" y="1647900"/>
                </a:moveTo>
                <a:cubicBezTo>
                  <a:pt x="1601" y="1376437"/>
                  <a:pt x="152413" y="1062112"/>
                  <a:pt x="361963" y="828750"/>
                </a:cubicBezTo>
                <a:cubicBezTo>
                  <a:pt x="571513" y="595388"/>
                  <a:pt x="895363" y="385837"/>
                  <a:pt x="1257313" y="247725"/>
                </a:cubicBezTo>
                <a:cubicBezTo>
                  <a:pt x="1619263" y="109613"/>
                  <a:pt x="2105038" y="3250"/>
                  <a:pt x="2533663" y="75"/>
                </a:cubicBezTo>
                <a:cubicBezTo>
                  <a:pt x="2962288" y="-3100"/>
                  <a:pt x="3463938" y="93738"/>
                  <a:pt x="3829063" y="228675"/>
                </a:cubicBezTo>
                <a:cubicBezTo>
                  <a:pt x="4194188" y="363612"/>
                  <a:pt x="4521213" y="574750"/>
                  <a:pt x="4724413" y="809700"/>
                </a:cubicBezTo>
                <a:cubicBezTo>
                  <a:pt x="4927613" y="1044650"/>
                  <a:pt x="5054613" y="1358975"/>
                  <a:pt x="5048263" y="1638375"/>
                </a:cubicBezTo>
                <a:cubicBezTo>
                  <a:pt x="5041913" y="1917775"/>
                  <a:pt x="4891100" y="2251150"/>
                  <a:pt x="4686313" y="2486100"/>
                </a:cubicBezTo>
                <a:cubicBezTo>
                  <a:pt x="4481526" y="2721050"/>
                  <a:pt x="4178313" y="2916312"/>
                  <a:pt x="3819538" y="3048075"/>
                </a:cubicBezTo>
                <a:cubicBezTo>
                  <a:pt x="3460763" y="3179838"/>
                  <a:pt x="2957525" y="3271913"/>
                  <a:pt x="2533663" y="3276675"/>
                </a:cubicBezTo>
                <a:cubicBezTo>
                  <a:pt x="2109801" y="3281437"/>
                  <a:pt x="1639901" y="3213175"/>
                  <a:pt x="1276363" y="3076650"/>
                </a:cubicBezTo>
                <a:cubicBezTo>
                  <a:pt x="912826" y="2940125"/>
                  <a:pt x="563575" y="2692475"/>
                  <a:pt x="352438" y="2457525"/>
                </a:cubicBezTo>
                <a:cubicBezTo>
                  <a:pt x="141301" y="2222575"/>
                  <a:pt x="-1575" y="1919363"/>
                  <a:pt x="13" y="164790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37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0" grpId="1"/>
      <p:bldP spid="18" grpId="0"/>
      <p:bldP spid="18" grpId="1"/>
      <p:bldP spid="20" grpId="0"/>
      <p:bldP spid="20" grpId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2321"/>
          </a:xfrm>
        </p:spPr>
        <p:txBody>
          <a:bodyPr/>
          <a:lstStyle/>
          <a:p>
            <a:r>
              <a:rPr lang="en-IE" dirty="0" smtClean="0"/>
              <a:t>Construction of the </a:t>
            </a:r>
            <a:r>
              <a:rPr lang="en-IE" dirty="0"/>
              <a:t>V</a:t>
            </a:r>
            <a:r>
              <a:rPr lang="en-IE" dirty="0" smtClean="0"/>
              <a:t>ertical Ellipse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 rot="5400000">
            <a:off x="4251366" y="1579417"/>
            <a:ext cx="5040000" cy="50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2" descr="Image result for 60 30 SE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2781" y="2451420"/>
            <a:ext cx="5539482" cy="32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5400000">
            <a:off x="5151366" y="2479417"/>
            <a:ext cx="3240000" cy="32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2" descr="Image result for 60 30 SE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6876" y="2491086"/>
            <a:ext cx="5539482" cy="32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5400000">
            <a:off x="3574473" y="4099417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771366" y="1401288"/>
            <a:ext cx="0" cy="545671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11227" y="1521516"/>
            <a:ext cx="17363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rgbClr val="0070C0"/>
                </a:solidFill>
              </a:rPr>
              <a:t>Major Axis</a:t>
            </a:r>
          </a:p>
          <a:p>
            <a:endParaRPr lang="en-IE" sz="2400" b="1" dirty="0" smtClean="0">
              <a:solidFill>
                <a:srgbClr val="0070C0"/>
              </a:solidFill>
            </a:endParaRPr>
          </a:p>
          <a:p>
            <a:endParaRPr lang="en-IE" sz="2400" b="1" dirty="0">
              <a:solidFill>
                <a:srgbClr val="0070C0"/>
              </a:solidFill>
            </a:endParaRPr>
          </a:p>
          <a:p>
            <a:endParaRPr lang="en-IE" sz="2400" b="1" dirty="0" smtClean="0">
              <a:solidFill>
                <a:srgbClr val="0070C0"/>
              </a:solidFill>
            </a:endParaRPr>
          </a:p>
          <a:p>
            <a:endParaRPr lang="en-IE" sz="2400" b="1" dirty="0" smtClean="0">
              <a:solidFill>
                <a:srgbClr val="0070C0"/>
              </a:solidFill>
            </a:endParaRPr>
          </a:p>
          <a:p>
            <a:r>
              <a:rPr lang="en-IE" sz="2400" b="1" dirty="0" smtClean="0">
                <a:solidFill>
                  <a:srgbClr val="FF0000"/>
                </a:solidFill>
              </a:rPr>
              <a:t>Minor Axis</a:t>
            </a:r>
            <a:endParaRPr lang="en-IE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695388" y="1914303"/>
            <a:ext cx="1388167" cy="5651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379938" y="3835675"/>
            <a:ext cx="1710868" cy="668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4543051" y="2844776"/>
            <a:ext cx="4394263" cy="257344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82365" y="1939113"/>
            <a:ext cx="2563529" cy="435077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21008" y="374318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B050"/>
                </a:solidFill>
              </a:rPr>
              <a:t>60°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8084" y="376285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3</a:t>
            </a:r>
            <a:r>
              <a:rPr lang="en-IE" b="1" dirty="0" smtClean="0">
                <a:solidFill>
                  <a:srgbClr val="00B050"/>
                </a:solidFill>
              </a:rPr>
              <a:t>0°</a:t>
            </a:r>
            <a:endParaRPr lang="en-IE" b="1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540750" y="2802036"/>
            <a:ext cx="4394263" cy="26187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5494177" y="1978792"/>
            <a:ext cx="2563529" cy="435077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5400000">
            <a:off x="4544792" y="27734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 rot="5400000">
            <a:off x="5456186" y="187851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 rot="5400000">
            <a:off x="8003303" y="18996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 rot="5400000">
            <a:off x="8909426" y="278425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 rot="5400000">
            <a:off x="4561396" y="53463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 rot="5400000">
            <a:off x="5442576" y="622148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 rot="5400000">
            <a:off x="8002035" y="62406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 rot="5400000">
            <a:off x="8877705" y="53528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120327" y="2349177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23840" y="1444866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561078" y="1459904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8461702" y="2342833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120328" y="4912706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993564" y="5793733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562612" y="5794797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414735" y="4925185"/>
            <a:ext cx="0" cy="989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5400000">
            <a:off x="5326032" y="321757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 rot="5400000">
            <a:off x="5899448" y="26418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 rot="5400000">
            <a:off x="5326032" y="487386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 rot="5400000">
            <a:off x="5915841" y="546086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 rot="5400000">
            <a:off x="7542747" y="26399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 rot="5400000">
            <a:off x="8125189" y="3232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 rot="5400000">
            <a:off x="7495590" y="545880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 rot="5400000">
            <a:off x="8099895" y="488803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3" name="Straight Connector 42"/>
          <p:cNvCxnSpPr/>
          <p:nvPr/>
        </p:nvCxnSpPr>
        <p:spPr>
          <a:xfrm rot="5400000" flipH="1">
            <a:off x="5512605" y="2267249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>
            <a:off x="5519225" y="5965924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>
            <a:off x="7167771" y="2258278"/>
            <a:ext cx="86844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142512" y="4941801"/>
            <a:ext cx="9495" cy="4863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>
            <a:off x="5093905" y="5250324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549590" y="5523104"/>
            <a:ext cx="5885" cy="7894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>
            <a:off x="7885741" y="3005581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>
            <a:off x="5077496" y="2980457"/>
            <a:ext cx="579680" cy="37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5400000">
            <a:off x="8075157" y="536159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 rot="5400000">
            <a:off x="7504513" y="623635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 rot="5400000">
            <a:off x="6663366" y="15151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 rot="5400000">
            <a:off x="8116714" y="279349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 rot="5400000">
            <a:off x="7552533" y="18980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 rot="5400000">
            <a:off x="5099486" y="407498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 rot="5400000">
            <a:off x="5876132" y="18725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 rot="5400000">
            <a:off x="5306271" y="27859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 rot="5400000">
            <a:off x="8372228" y="40850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 rot="5400000">
            <a:off x="5307610" y="533918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 rot="5400000">
            <a:off x="5879596" y="62295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 rot="5400000">
            <a:off x="6673371" y="65630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Freeform 2"/>
          <p:cNvSpPr/>
          <p:nvPr/>
        </p:nvSpPr>
        <p:spPr>
          <a:xfrm>
            <a:off x="5149516" y="1576119"/>
            <a:ext cx="3272987" cy="5065313"/>
          </a:xfrm>
          <a:custGeom>
            <a:avLst/>
            <a:gdLst>
              <a:gd name="connsiteX0" fmla="*/ 1576137 w 3272987"/>
              <a:gd name="connsiteY0" fmla="*/ 18 h 5065313"/>
              <a:gd name="connsiteX1" fmla="*/ 2466473 w 3272987"/>
              <a:gd name="connsiteY1" fmla="*/ 385028 h 5065313"/>
              <a:gd name="connsiteX2" fmla="*/ 3031958 w 3272987"/>
              <a:gd name="connsiteY2" fmla="*/ 1275365 h 5065313"/>
              <a:gd name="connsiteX3" fmla="*/ 3272589 w 3272987"/>
              <a:gd name="connsiteY3" fmla="*/ 2550713 h 5065313"/>
              <a:gd name="connsiteX4" fmla="*/ 2983831 w 3272987"/>
              <a:gd name="connsiteY4" fmla="*/ 3850123 h 5065313"/>
              <a:gd name="connsiteX5" fmla="*/ 2406316 w 3272987"/>
              <a:gd name="connsiteY5" fmla="*/ 4728428 h 5065313"/>
              <a:gd name="connsiteX6" fmla="*/ 1576137 w 3272987"/>
              <a:gd name="connsiteY6" fmla="*/ 5065313 h 5065313"/>
              <a:gd name="connsiteX7" fmla="*/ 806116 w 3272987"/>
              <a:gd name="connsiteY7" fmla="*/ 4728428 h 5065313"/>
              <a:gd name="connsiteX8" fmla="*/ 228600 w 3272987"/>
              <a:gd name="connsiteY8" fmla="*/ 3826060 h 5065313"/>
              <a:gd name="connsiteX9" fmla="*/ 0 w 3272987"/>
              <a:gd name="connsiteY9" fmla="*/ 2550713 h 5065313"/>
              <a:gd name="connsiteX10" fmla="*/ 228600 w 3272987"/>
              <a:gd name="connsiteY10" fmla="*/ 1263334 h 5065313"/>
              <a:gd name="connsiteX11" fmla="*/ 794084 w 3272987"/>
              <a:gd name="connsiteY11" fmla="*/ 372997 h 5065313"/>
              <a:gd name="connsiteX12" fmla="*/ 1576137 w 3272987"/>
              <a:gd name="connsiteY12" fmla="*/ 18 h 50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2987" h="5065313">
                <a:moveTo>
                  <a:pt x="1576137" y="18"/>
                </a:moveTo>
                <a:cubicBezTo>
                  <a:pt x="1854868" y="2023"/>
                  <a:pt x="2223836" y="172470"/>
                  <a:pt x="2466473" y="385028"/>
                </a:cubicBezTo>
                <a:cubicBezTo>
                  <a:pt x="2709110" y="597586"/>
                  <a:pt x="2897605" y="914418"/>
                  <a:pt x="3031958" y="1275365"/>
                </a:cubicBezTo>
                <a:cubicBezTo>
                  <a:pt x="3166311" y="1636312"/>
                  <a:pt x="3280610" y="2121587"/>
                  <a:pt x="3272589" y="2550713"/>
                </a:cubicBezTo>
                <a:cubicBezTo>
                  <a:pt x="3264568" y="2979839"/>
                  <a:pt x="3128210" y="3487171"/>
                  <a:pt x="2983831" y="3850123"/>
                </a:cubicBezTo>
                <a:cubicBezTo>
                  <a:pt x="2839452" y="4213075"/>
                  <a:pt x="2640932" y="4525896"/>
                  <a:pt x="2406316" y="4728428"/>
                </a:cubicBezTo>
                <a:cubicBezTo>
                  <a:pt x="2171700" y="4930960"/>
                  <a:pt x="1842837" y="5065313"/>
                  <a:pt x="1576137" y="5065313"/>
                </a:cubicBezTo>
                <a:cubicBezTo>
                  <a:pt x="1309437" y="5065313"/>
                  <a:pt x="1030705" y="4934970"/>
                  <a:pt x="806116" y="4728428"/>
                </a:cubicBezTo>
                <a:cubicBezTo>
                  <a:pt x="581527" y="4521886"/>
                  <a:pt x="362953" y="4189013"/>
                  <a:pt x="228600" y="3826060"/>
                </a:cubicBezTo>
                <a:cubicBezTo>
                  <a:pt x="94247" y="3463108"/>
                  <a:pt x="0" y="2977834"/>
                  <a:pt x="0" y="2550713"/>
                </a:cubicBezTo>
                <a:cubicBezTo>
                  <a:pt x="0" y="2123592"/>
                  <a:pt x="96253" y="1626287"/>
                  <a:pt x="228600" y="1263334"/>
                </a:cubicBezTo>
                <a:cubicBezTo>
                  <a:pt x="360947" y="900381"/>
                  <a:pt x="569495" y="583550"/>
                  <a:pt x="794084" y="372997"/>
                </a:cubicBezTo>
                <a:cubicBezTo>
                  <a:pt x="1018673" y="162444"/>
                  <a:pt x="1297406" y="-1987"/>
                  <a:pt x="1576137" y="1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7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0" grpId="1"/>
      <p:bldP spid="15" grpId="0"/>
      <p:bldP spid="15" grpId="1"/>
      <p:bldP spid="16" grpId="0"/>
      <p:bldP spid="16" grpId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5458"/>
          </a:xfrm>
        </p:spPr>
        <p:txBody>
          <a:bodyPr/>
          <a:lstStyle/>
          <a:p>
            <a:r>
              <a:rPr lang="en-IE" dirty="0" smtClean="0"/>
              <a:t>Locating Focal Points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4251366" y="1579417"/>
            <a:ext cx="5040000" cy="50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5151366" y="2479417"/>
            <a:ext cx="3240000" cy="32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3574473" y="4099417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71366" y="1401288"/>
            <a:ext cx="0" cy="545671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238612" y="2466900"/>
            <a:ext cx="5048490" cy="3276908"/>
          </a:xfrm>
          <a:custGeom>
            <a:avLst/>
            <a:gdLst>
              <a:gd name="connsiteX0" fmla="*/ 13 w 5048490"/>
              <a:gd name="connsiteY0" fmla="*/ 1647900 h 3276908"/>
              <a:gd name="connsiteX1" fmla="*/ 361963 w 5048490"/>
              <a:gd name="connsiteY1" fmla="*/ 828750 h 3276908"/>
              <a:gd name="connsiteX2" fmla="*/ 1257313 w 5048490"/>
              <a:gd name="connsiteY2" fmla="*/ 247725 h 3276908"/>
              <a:gd name="connsiteX3" fmla="*/ 2533663 w 5048490"/>
              <a:gd name="connsiteY3" fmla="*/ 75 h 3276908"/>
              <a:gd name="connsiteX4" fmla="*/ 3829063 w 5048490"/>
              <a:gd name="connsiteY4" fmla="*/ 228675 h 3276908"/>
              <a:gd name="connsiteX5" fmla="*/ 4724413 w 5048490"/>
              <a:gd name="connsiteY5" fmla="*/ 809700 h 3276908"/>
              <a:gd name="connsiteX6" fmla="*/ 5048263 w 5048490"/>
              <a:gd name="connsiteY6" fmla="*/ 1638375 h 3276908"/>
              <a:gd name="connsiteX7" fmla="*/ 4686313 w 5048490"/>
              <a:gd name="connsiteY7" fmla="*/ 2486100 h 3276908"/>
              <a:gd name="connsiteX8" fmla="*/ 3819538 w 5048490"/>
              <a:gd name="connsiteY8" fmla="*/ 3048075 h 3276908"/>
              <a:gd name="connsiteX9" fmla="*/ 2533663 w 5048490"/>
              <a:gd name="connsiteY9" fmla="*/ 3276675 h 3276908"/>
              <a:gd name="connsiteX10" fmla="*/ 1276363 w 5048490"/>
              <a:gd name="connsiteY10" fmla="*/ 3076650 h 3276908"/>
              <a:gd name="connsiteX11" fmla="*/ 352438 w 5048490"/>
              <a:gd name="connsiteY11" fmla="*/ 2457525 h 3276908"/>
              <a:gd name="connsiteX12" fmla="*/ 13 w 5048490"/>
              <a:gd name="connsiteY12" fmla="*/ 1647900 h 32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8490" h="3276908">
                <a:moveTo>
                  <a:pt x="13" y="1647900"/>
                </a:moveTo>
                <a:cubicBezTo>
                  <a:pt x="1601" y="1376437"/>
                  <a:pt x="152413" y="1062112"/>
                  <a:pt x="361963" y="828750"/>
                </a:cubicBezTo>
                <a:cubicBezTo>
                  <a:pt x="571513" y="595388"/>
                  <a:pt x="895363" y="385837"/>
                  <a:pt x="1257313" y="247725"/>
                </a:cubicBezTo>
                <a:cubicBezTo>
                  <a:pt x="1619263" y="109613"/>
                  <a:pt x="2105038" y="3250"/>
                  <a:pt x="2533663" y="75"/>
                </a:cubicBezTo>
                <a:cubicBezTo>
                  <a:pt x="2962288" y="-3100"/>
                  <a:pt x="3463938" y="93738"/>
                  <a:pt x="3829063" y="228675"/>
                </a:cubicBezTo>
                <a:cubicBezTo>
                  <a:pt x="4194188" y="363612"/>
                  <a:pt x="4521213" y="574750"/>
                  <a:pt x="4724413" y="809700"/>
                </a:cubicBezTo>
                <a:cubicBezTo>
                  <a:pt x="4927613" y="1044650"/>
                  <a:pt x="5054613" y="1358975"/>
                  <a:pt x="5048263" y="1638375"/>
                </a:cubicBezTo>
                <a:cubicBezTo>
                  <a:pt x="5041913" y="1917775"/>
                  <a:pt x="4891100" y="2251150"/>
                  <a:pt x="4686313" y="2486100"/>
                </a:cubicBezTo>
                <a:cubicBezTo>
                  <a:pt x="4481526" y="2721050"/>
                  <a:pt x="4178313" y="2916312"/>
                  <a:pt x="3819538" y="3048075"/>
                </a:cubicBezTo>
                <a:cubicBezTo>
                  <a:pt x="3460763" y="3179838"/>
                  <a:pt x="2957525" y="3271913"/>
                  <a:pt x="2533663" y="3276675"/>
                </a:cubicBezTo>
                <a:cubicBezTo>
                  <a:pt x="2109801" y="3281437"/>
                  <a:pt x="1639901" y="3213175"/>
                  <a:pt x="1276363" y="3076650"/>
                </a:cubicBezTo>
                <a:cubicBezTo>
                  <a:pt x="912826" y="2940125"/>
                  <a:pt x="563575" y="2692475"/>
                  <a:pt x="352438" y="2457525"/>
                </a:cubicBezTo>
                <a:cubicBezTo>
                  <a:pt x="141301" y="2222575"/>
                  <a:pt x="-1575" y="1919363"/>
                  <a:pt x="13" y="164790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784120" y="2437531"/>
            <a:ext cx="1844303" cy="166188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0"/>
          </p:cNvCxnSpPr>
          <p:nvPr/>
        </p:nvCxnSpPr>
        <p:spPr>
          <a:xfrm flipH="1">
            <a:off x="4884821" y="2479417"/>
            <a:ext cx="1886545" cy="162335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4814932" y="3955037"/>
            <a:ext cx="156410" cy="288758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Freeform 66"/>
          <p:cNvSpPr/>
          <p:nvPr/>
        </p:nvSpPr>
        <p:spPr>
          <a:xfrm flipH="1">
            <a:off x="8541815" y="3962134"/>
            <a:ext cx="185985" cy="315411"/>
          </a:xfrm>
          <a:custGeom>
            <a:avLst/>
            <a:gdLst>
              <a:gd name="connsiteX0" fmla="*/ 0 w 156410"/>
              <a:gd name="connsiteY0" fmla="*/ 0 h 288758"/>
              <a:gd name="connsiteX1" fmla="*/ 156410 w 156410"/>
              <a:gd name="connsiteY1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410" h="288758">
                <a:moveTo>
                  <a:pt x="0" y="0"/>
                </a:moveTo>
                <a:lnTo>
                  <a:pt x="156410" y="288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 rot="5400000">
            <a:off x="4839137" y="40454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 rot="5400000">
            <a:off x="8599084" y="40454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TextBox 70"/>
          <p:cNvSpPr txBox="1"/>
          <p:nvPr/>
        </p:nvSpPr>
        <p:spPr>
          <a:xfrm>
            <a:off x="4667406" y="41276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60105" y="4102768"/>
            <a:ext cx="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F1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151366" y="2186609"/>
            <a:ext cx="3240000" cy="3856382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71365" y="4099416"/>
            <a:ext cx="1620001" cy="194357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344">
            <a:off x="7286664" y="1787876"/>
            <a:ext cx="3198076" cy="41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880" flipV="1">
            <a:off x="3201124" y="317857"/>
            <a:ext cx="3271975" cy="36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75438" y="1413569"/>
            <a:ext cx="258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Major Axis Ø</a:t>
            </a:r>
            <a:endParaRPr lang="en-IE" sz="2800" b="1" dirty="0">
              <a:solidFill>
                <a:srgbClr val="0070C0"/>
              </a:solidFill>
              <a:latin typeface="Eras Medium ITC" panose="020B06020305040208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30358" y="5212953"/>
            <a:ext cx="274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½ Major Axis (r)</a:t>
            </a:r>
            <a:endParaRPr lang="en-IE" sz="2800" b="1" dirty="0">
              <a:solidFill>
                <a:srgbClr val="0070C0"/>
              </a:solidFill>
              <a:latin typeface="Eras Medium ITC" panose="020B0602030504020804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409732" y="1675179"/>
            <a:ext cx="2365706" cy="197518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1"/>
          </p:cNvCxnSpPr>
          <p:nvPr/>
        </p:nvCxnSpPr>
        <p:spPr>
          <a:xfrm flipH="1" flipV="1">
            <a:off x="7369264" y="4810703"/>
            <a:ext cx="2061094" cy="6638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  <p:bldP spid="70" grpId="0" animBg="1"/>
      <p:bldP spid="71" grpId="0"/>
      <p:bldP spid="73" grpId="0"/>
      <p:bldP spid="10" grpId="0"/>
      <p:bldP spid="10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812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Finding the Minor Radius, given the Major Axis &amp; the Focal Points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5262019" y="1612232"/>
            <a:ext cx="4880602" cy="48507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6162019" y="2444652"/>
            <a:ext cx="3137530" cy="3118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4585126" y="3943008"/>
            <a:ext cx="610636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5400000">
            <a:off x="5850109" y="3892742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 rot="5400000">
            <a:off x="9610056" y="3892742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5678059" y="3985058"/>
            <a:ext cx="29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0758" y="3960225"/>
            <a:ext cx="47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F1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782018" y="3943008"/>
            <a:ext cx="1268197" cy="21061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453565" y="1956354"/>
            <a:ext cx="2667385" cy="2749505"/>
          </a:xfrm>
          <a:prstGeom prst="arc">
            <a:avLst>
              <a:gd name="adj1" fmla="val 17254882"/>
              <a:gd name="adj2" fmla="val 2041638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Arc 22"/>
          <p:cNvSpPr/>
          <p:nvPr/>
        </p:nvSpPr>
        <p:spPr>
          <a:xfrm>
            <a:off x="7384089" y="2037595"/>
            <a:ext cx="2846802" cy="2587022"/>
          </a:xfrm>
          <a:prstGeom prst="arc">
            <a:avLst>
              <a:gd name="adj1" fmla="val 12030343"/>
              <a:gd name="adj2" fmla="val 149883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937198" y="2206069"/>
            <a:ext cx="1637176" cy="17201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056787" y="2206069"/>
            <a:ext cx="1620281" cy="172062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5400000">
            <a:off x="7733605" y="2384860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0" name="Straight Arrow Connector 29"/>
          <p:cNvCxnSpPr>
            <a:endCxn id="28" idx="6"/>
          </p:cNvCxnSpPr>
          <p:nvPr/>
        </p:nvCxnSpPr>
        <p:spPr>
          <a:xfrm flipV="1">
            <a:off x="7782018" y="2489125"/>
            <a:ext cx="3560" cy="1453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753">
            <a:off x="8144198" y="2324570"/>
            <a:ext cx="3238724" cy="36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8722" flipH="1" flipV="1">
            <a:off x="4615829" y="726161"/>
            <a:ext cx="3271975" cy="28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endCxn id="4" idx="4"/>
          </p:cNvCxnSpPr>
          <p:nvPr/>
        </p:nvCxnSpPr>
        <p:spPr>
          <a:xfrm flipH="1">
            <a:off x="6324094" y="1905000"/>
            <a:ext cx="30965" cy="485077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Determining the Major Axis, given the Minor axis and the </a:t>
            </a:r>
            <a:r>
              <a:rPr lang="en-IE" dirty="0"/>
              <a:t>F</a:t>
            </a:r>
            <a:r>
              <a:rPr lang="en-IE" dirty="0" smtClean="0"/>
              <a:t>ocal </a:t>
            </a:r>
            <a:r>
              <a:rPr lang="en-IE" dirty="0"/>
              <a:t>P</a:t>
            </a:r>
            <a:r>
              <a:rPr lang="en-IE" dirty="0" smtClean="0"/>
              <a:t>oints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3883793" y="1905000"/>
            <a:ext cx="4880602" cy="485077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4783793" y="2737420"/>
            <a:ext cx="3137530" cy="3118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3206900" y="4235776"/>
            <a:ext cx="610636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5400000">
            <a:off x="4471883" y="4185510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 rot="5400000">
            <a:off x="8231830" y="4185510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4299833" y="4277826"/>
            <a:ext cx="29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2532" y="4252993"/>
            <a:ext cx="47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ras Medium ITC" panose="020B0602030504020804" pitchFamily="34" charset="0"/>
              </a:rPr>
              <a:t>F1</a:t>
            </a:r>
            <a:endParaRPr lang="en-IE" b="1" dirty="0">
              <a:latin typeface="Eras Medium ITC" panose="020B06020305040208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39576" y="4252090"/>
            <a:ext cx="1332413" cy="208978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 flipV="1">
            <a:off x="4558972" y="2737420"/>
            <a:ext cx="1793586" cy="14815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5400000">
            <a:off x="6307794" y="2676721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Picture 4" descr="Image result for drawing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4925" flipV="1">
            <a:off x="2914440" y="734412"/>
            <a:ext cx="3114245" cy="33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999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Determining the Minor Axis, given the Major Axis and a Point on the curve</a:t>
            </a:r>
            <a:endParaRPr lang="en-IE" dirty="0"/>
          </a:p>
        </p:txBody>
      </p:sp>
      <p:sp>
        <p:nvSpPr>
          <p:cNvPr id="64" name="Oval 63"/>
          <p:cNvSpPr/>
          <p:nvPr/>
        </p:nvSpPr>
        <p:spPr>
          <a:xfrm>
            <a:off x="4275429" y="1663638"/>
            <a:ext cx="5040000" cy="50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6" name="Straight Connector 65"/>
          <p:cNvCxnSpPr/>
          <p:nvPr/>
        </p:nvCxnSpPr>
        <p:spPr>
          <a:xfrm>
            <a:off x="3598536" y="4183638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0"/>
          </p:cNvCxnSpPr>
          <p:nvPr/>
        </p:nvCxnSpPr>
        <p:spPr>
          <a:xfrm>
            <a:off x="6795429" y="1663638"/>
            <a:ext cx="0" cy="527858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 rot="5400000">
            <a:off x="5188148" y="2851638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5260148" y="2181412"/>
            <a:ext cx="0" cy="7422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 rot="5400000">
            <a:off x="5208175" y="2129120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3" name="Straight Connector 102"/>
          <p:cNvCxnSpPr>
            <a:stCxn id="101" idx="7"/>
          </p:cNvCxnSpPr>
          <p:nvPr/>
        </p:nvCxnSpPr>
        <p:spPr>
          <a:xfrm>
            <a:off x="5297124" y="2218163"/>
            <a:ext cx="1498305" cy="19654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260147" y="2923638"/>
            <a:ext cx="5734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 rot="5400000">
            <a:off x="5781607" y="2871346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5234907" y="2566343"/>
            <a:ext cx="3144818" cy="3261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TextBox 114"/>
          <p:cNvSpPr txBox="1"/>
          <p:nvPr/>
        </p:nvSpPr>
        <p:spPr>
          <a:xfrm>
            <a:off x="4905924" y="2606279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Eras Medium ITC" panose="020B0602030504020804" pitchFamily="34" charset="0"/>
              </a:rPr>
              <a:t>P</a:t>
            </a:r>
            <a:endParaRPr lang="en-IE" sz="2000" b="1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13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220" y="403639"/>
            <a:ext cx="8911687" cy="1280890"/>
          </a:xfrm>
        </p:spPr>
        <p:txBody>
          <a:bodyPr/>
          <a:lstStyle/>
          <a:p>
            <a:r>
              <a:rPr lang="en-IE" dirty="0"/>
              <a:t>Determining the </a:t>
            </a:r>
            <a:r>
              <a:rPr lang="en-IE" dirty="0" smtClean="0"/>
              <a:t>Major </a:t>
            </a:r>
            <a:r>
              <a:rPr lang="en-IE" dirty="0"/>
              <a:t>Axis, given the </a:t>
            </a:r>
            <a:r>
              <a:rPr lang="en-IE" dirty="0" smtClean="0"/>
              <a:t>Minor </a:t>
            </a:r>
            <a:r>
              <a:rPr lang="en-IE" dirty="0"/>
              <a:t>Axis and a Point on the curve</a:t>
            </a:r>
          </a:p>
        </p:txBody>
      </p:sp>
      <p:sp>
        <p:nvSpPr>
          <p:cNvPr id="5" name="Oval 4"/>
          <p:cNvSpPr/>
          <p:nvPr/>
        </p:nvSpPr>
        <p:spPr>
          <a:xfrm>
            <a:off x="4275429" y="1663638"/>
            <a:ext cx="5040000" cy="50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3598536" y="4183638"/>
            <a:ext cx="630579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0"/>
          </p:cNvCxnSpPr>
          <p:nvPr/>
        </p:nvCxnSpPr>
        <p:spPr>
          <a:xfrm>
            <a:off x="6795429" y="1663638"/>
            <a:ext cx="0" cy="527858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5400000">
            <a:off x="5188148" y="2851638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60148" y="2181412"/>
            <a:ext cx="0" cy="7422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5400000">
            <a:off x="5208175" y="2129120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01660" y="1699751"/>
            <a:ext cx="1893769" cy="24838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60147" y="2923638"/>
            <a:ext cx="57343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5400000">
            <a:off x="5781607" y="2871346"/>
            <a:ext cx="103945" cy="10458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5234907" y="2566343"/>
            <a:ext cx="3144818" cy="3261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905924" y="2606279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Eras Medium ITC" panose="020B0602030504020804" pitchFamily="34" charset="0"/>
              </a:rPr>
              <a:t>P</a:t>
            </a:r>
            <a:endParaRPr lang="en-IE" sz="2000" b="1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831</TotalTime>
  <Words>210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Eras Medium ITC</vt:lpstr>
      <vt:lpstr>Wingdings 3</vt:lpstr>
      <vt:lpstr>Wisp</vt:lpstr>
      <vt:lpstr>The Ellipse</vt:lpstr>
      <vt:lpstr>The Everyday Ellipse</vt:lpstr>
      <vt:lpstr>Construction of the Horizontal Ellipse</vt:lpstr>
      <vt:lpstr>Construction of the Vertical Ellipse</vt:lpstr>
      <vt:lpstr>Locating Focal Points</vt:lpstr>
      <vt:lpstr>Finding the Minor Radius, given the Major Axis &amp; the Focal Points</vt:lpstr>
      <vt:lpstr>Determining the Major Axis, given the Minor axis and the Focal Points</vt:lpstr>
      <vt:lpstr>Determining the Minor Axis, given the Major Axis and a Point on the curve</vt:lpstr>
      <vt:lpstr>Determining the Major Axis, given the Minor Axis and a Point on the curve</vt:lpstr>
      <vt:lpstr>Determining the Major Axis, given a Point on the curve &amp; the Focal Points.</vt:lpstr>
      <vt:lpstr>Drawing a Tangent &amp; Normal to a point on the curve</vt:lpstr>
      <vt:lpstr>Drawing a Tangent from a Point Outside the curve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Ellipse</dc:title>
  <dc:creator>Aidan McCarthy</dc:creator>
  <cp:lastModifiedBy>Aidan McCarthy</cp:lastModifiedBy>
  <cp:revision>31</cp:revision>
  <dcterms:created xsi:type="dcterms:W3CDTF">2016-11-08T11:41:38Z</dcterms:created>
  <dcterms:modified xsi:type="dcterms:W3CDTF">2016-11-24T09:31:03Z</dcterms:modified>
  <cp:contentStatus/>
</cp:coreProperties>
</file>