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D2A4"/>
    <a:srgbClr val="CD8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95CE9-E24F-4587-AC49-1543CFA69D31}" type="datetimeFigureOut">
              <a:rPr lang="en-IE" smtClean="0"/>
              <a:t>22/05/2017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50D46-7EAD-480F-8AAA-3B472285B3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552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079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823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699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7265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321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97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2668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00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570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301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953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550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928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231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462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68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D46-7EAD-480F-8AAA-3B472285B3F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020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928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510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60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284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286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520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558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64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729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364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205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240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828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912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582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6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Mr. McCarthy ©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74F85E-83FF-4C72-8017-2816721D63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81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Orthographic Projection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Mr. McCarthy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562" y1="31310" x2="75562" y2="31310"/>
                        <a14:foregroundMark x1="47472" y1="47604" x2="68820" y2="30671"/>
                        <a14:foregroundMark x1="74438" y1="49201" x2="73596" y2="63578"/>
                        <a14:backgroundMark x1="57022" y1="27157" x2="57022" y2="27157"/>
                        <a14:backgroundMark x1="74719" y1="48882" x2="74719" y2="53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43" y="326236"/>
            <a:ext cx="4018653" cy="35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9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314"/>
          </a:xfrm>
        </p:spPr>
        <p:txBody>
          <a:bodyPr/>
          <a:lstStyle/>
          <a:p>
            <a:r>
              <a:rPr lang="en-IE" dirty="0"/>
              <a:t>Complete the End View </a:t>
            </a:r>
            <a:r>
              <a:rPr lang="en-IE" sz="1800" dirty="0"/>
              <a:t>in Direction A</a:t>
            </a:r>
            <a:endParaRPr lang="en-IE" dirty="0"/>
          </a:p>
        </p:txBody>
      </p:sp>
      <p:grpSp>
        <p:nvGrpSpPr>
          <p:cNvPr id="5" name="Group 4"/>
          <p:cNvGrpSpPr/>
          <p:nvPr/>
        </p:nvGrpSpPr>
        <p:grpSpPr>
          <a:xfrm>
            <a:off x="2442497" y="1986577"/>
            <a:ext cx="3698544" cy="4329058"/>
            <a:chOff x="6547755" y="624110"/>
            <a:chExt cx="4019778" cy="4712507"/>
          </a:xfrm>
        </p:grpSpPr>
        <p:grpSp>
          <p:nvGrpSpPr>
            <p:cNvPr id="6" name="Group 5"/>
            <p:cNvGrpSpPr/>
            <p:nvPr/>
          </p:nvGrpSpPr>
          <p:grpSpPr>
            <a:xfrm>
              <a:off x="6547755" y="624110"/>
              <a:ext cx="4016829" cy="2135419"/>
              <a:chOff x="6547757" y="624110"/>
              <a:chExt cx="4016829" cy="213541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547757" y="624110"/>
                <a:ext cx="4016829" cy="213541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102928" y="1240971"/>
                <a:ext cx="1224643" cy="7837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8164286" y="624110"/>
                <a:ext cx="0" cy="213541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9123689" y="1151819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V="1">
              <a:off x="6547755" y="3216729"/>
              <a:ext cx="1616529" cy="14042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64285" y="3212617"/>
              <a:ext cx="2400299" cy="4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0567533" y="3212617"/>
              <a:ext cx="0" cy="21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547755" y="5333198"/>
              <a:ext cx="399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47755" y="4620987"/>
              <a:ext cx="0" cy="684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23687" y="3244789"/>
              <a:ext cx="0" cy="20558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200602" y="3228703"/>
              <a:ext cx="0" cy="20558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211181" y="5030283"/>
              <a:ext cx="1116388" cy="1489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211181" y="5064949"/>
              <a:ext cx="0" cy="21958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327569" y="5045173"/>
              <a:ext cx="0" cy="21958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2115403" y="3948240"/>
            <a:ext cx="7383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3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24280" y="606062"/>
            <a:ext cx="3112830" cy="3264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000" y1="4733" x2="90200" y2="4527"/>
                        <a14:foregroundMark x1="2600" y1="95473" x2="2600" y2="95473"/>
                        <a14:foregroundMark x1="21400" y1="54527" x2="51200" y2="24897"/>
                        <a14:foregroundMark x1="20600" y1="22840" x2="51800" y2="22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787">
            <a:off x="4078261" y="4587327"/>
            <a:ext cx="4262328" cy="414298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6158154" y="3948240"/>
            <a:ext cx="2863016" cy="27528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38328" y="4364461"/>
            <a:ext cx="468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73915" y="6312494"/>
            <a:ext cx="2448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85425" y="6041066"/>
            <a:ext cx="4248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06328" y="1787857"/>
            <a:ext cx="0" cy="255057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33425" y="1787857"/>
            <a:ext cx="0" cy="424637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621915" y="1787857"/>
            <a:ext cx="0" cy="45246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85425" y="3273243"/>
            <a:ext cx="463549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85425" y="2580595"/>
            <a:ext cx="463549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38328" y="1986577"/>
            <a:ext cx="2628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309425" y="2471347"/>
            <a:ext cx="3420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38768" y="3463469"/>
            <a:ext cx="3420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42497" y="5658235"/>
            <a:ext cx="5472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914497" y="1770235"/>
            <a:ext cx="0" cy="3888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606328" y="1986577"/>
            <a:ext cx="2015587" cy="1961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3" name="Straight Connector 52"/>
          <p:cNvCxnSpPr/>
          <p:nvPr/>
        </p:nvCxnSpPr>
        <p:spPr>
          <a:xfrm>
            <a:off x="7914497" y="1986577"/>
            <a:ext cx="0" cy="1961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6328" y="2471347"/>
            <a:ext cx="201558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606327" y="3463469"/>
            <a:ext cx="201558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40270" y="3273243"/>
            <a:ext cx="271759" cy="7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371204" y="2589606"/>
            <a:ext cx="271759" cy="7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340270" y="2607408"/>
            <a:ext cx="0" cy="648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56235" y="2693811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433015" y="2878477"/>
            <a:ext cx="6823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115403" y="3616077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X 															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67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Curved Sections in Orthographic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4999"/>
            <a:ext cx="5053534" cy="4441209"/>
          </a:xfrm>
        </p:spPr>
        <p:txBody>
          <a:bodyPr>
            <a:normAutofit/>
          </a:bodyPr>
          <a:lstStyle/>
          <a:p>
            <a:r>
              <a:rPr lang="en-IE" sz="2400" dirty="0"/>
              <a:t>Some solids appear as circles in a particular view when they are left as full solids.</a:t>
            </a:r>
          </a:p>
          <a:p>
            <a:r>
              <a:rPr lang="en-IE" sz="2400" dirty="0"/>
              <a:t>Examples are Cylinders or Cones etc.</a:t>
            </a:r>
          </a:p>
          <a:p>
            <a:r>
              <a:rPr lang="en-IE" sz="2400" dirty="0"/>
              <a:t>Some solids will appear as a circle in one view but may appear as an </a:t>
            </a:r>
            <a:r>
              <a:rPr lang="en-IE" sz="2400" b="1" i="1" dirty="0"/>
              <a:t>ellipse</a:t>
            </a:r>
            <a:r>
              <a:rPr lang="en-IE" sz="2400" dirty="0"/>
              <a:t> in another view. </a:t>
            </a:r>
          </a:p>
          <a:p>
            <a:r>
              <a:rPr lang="en-IE" sz="2400" dirty="0"/>
              <a:t>An example is a cut cylinder.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731746" y="1283609"/>
            <a:ext cx="3683866" cy="4846828"/>
            <a:chOff x="7523220" y="1331793"/>
            <a:chExt cx="3683866" cy="48468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79022" y="1381835"/>
              <a:ext cx="1423987" cy="220503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48716" y="1331793"/>
              <a:ext cx="696036" cy="1146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90459" y="1331793"/>
              <a:ext cx="696036" cy="1146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val 8"/>
            <p:cNvSpPr/>
            <p:nvPr/>
          </p:nvSpPr>
          <p:spPr>
            <a:xfrm>
              <a:off x="9348716" y="2843888"/>
              <a:ext cx="696036" cy="694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1.93</a:t>
              </a:r>
            </a:p>
            <a:p>
              <a:pPr algn="ctr"/>
              <a:endParaRPr lang="en-I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7406" y1="7761" x2="17406" y2="7761"/>
                          <a14:foregroundMark x1="10922" y1="13969" x2="10922" y2="13969"/>
                          <a14:foregroundMark x1="9898" y1="16851" x2="9898" y2="16851"/>
                          <a14:foregroundMark x1="26621" y1="4435" x2="26621" y2="4435"/>
                          <a14:foregroundMark x1="31058" y1="7982" x2="47099" y2="29047"/>
                          <a14:foregroundMark x1="82935" y1="45233" x2="60410" y2="20399"/>
                          <a14:foregroundMark x1="87713" y1="34146" x2="86007" y2="27938"/>
                          <a14:foregroundMark x1="85324" y1="27938" x2="81911" y2="22173"/>
                          <a14:foregroundMark x1="81911" y1="21951" x2="75085" y2="15965"/>
                          <a14:foregroundMark x1="75085" y1="15521" x2="58020" y2="73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3220" y="3814966"/>
              <a:ext cx="1535590" cy="2363655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9353229" y="5429287"/>
              <a:ext cx="696036" cy="694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1.93</a:t>
              </a:r>
            </a:p>
            <a:p>
              <a:pPr algn="ctr"/>
              <a:endParaRPr lang="en-IE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9348716" y="3917192"/>
              <a:ext cx="0" cy="1146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349952" y="5063604"/>
              <a:ext cx="69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0044752" y="4271604"/>
              <a:ext cx="0" cy="79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348716" y="3917192"/>
              <a:ext cx="696036" cy="354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0511050" y="4094398"/>
              <a:ext cx="0" cy="93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512286" y="5063604"/>
              <a:ext cx="69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1205850" y="4088321"/>
              <a:ext cx="0" cy="97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0511050" y="3872321"/>
              <a:ext cx="694800" cy="432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67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666"/>
          </a:xfrm>
        </p:spPr>
        <p:txBody>
          <a:bodyPr/>
          <a:lstStyle/>
          <a:p>
            <a:r>
              <a:rPr lang="en-IE" dirty="0"/>
              <a:t>How to Complete a Curved Section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47164" y="4117337"/>
            <a:ext cx="77109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251981" y="1540711"/>
            <a:ext cx="1813648" cy="4878938"/>
            <a:chOff x="3251981" y="1540711"/>
            <a:chExt cx="1813648" cy="4878938"/>
          </a:xfrm>
        </p:grpSpPr>
        <p:grpSp>
          <p:nvGrpSpPr>
            <p:cNvPr id="5" name="Group 4"/>
            <p:cNvGrpSpPr/>
            <p:nvPr/>
          </p:nvGrpSpPr>
          <p:grpSpPr>
            <a:xfrm>
              <a:off x="3251981" y="1540711"/>
              <a:ext cx="1813648" cy="4878938"/>
              <a:chOff x="9348716" y="3917192"/>
              <a:chExt cx="723238" cy="217077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348716" y="5287096"/>
                <a:ext cx="717796" cy="80087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dirty="0"/>
                  <a:t>1.93</a:t>
                </a:r>
              </a:p>
              <a:p>
                <a:pPr algn="ctr"/>
                <a:endParaRPr lang="en-IE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9348716" y="3917192"/>
                <a:ext cx="0" cy="11464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9349952" y="5063604"/>
                <a:ext cx="7177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0071954" y="4271604"/>
                <a:ext cx="0" cy="79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9348716" y="3917192"/>
                <a:ext cx="722309" cy="3544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11" idx="2"/>
              <a:endCxn id="11" idx="6"/>
            </p:cNvCxnSpPr>
            <p:nvPr/>
          </p:nvCxnSpPr>
          <p:spPr>
            <a:xfrm>
              <a:off x="3251981" y="5519649"/>
              <a:ext cx="1800001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3265629" y="5519647"/>
              <a:ext cx="1800001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V="1">
            <a:off x="3389064" y="5066774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07318" y="5066774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 flipV="1">
            <a:off x="3398189" y="5066774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>
            <a:off x="3389062" y="5066774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 flipV="1">
            <a:off x="3259792" y="5513558"/>
            <a:ext cx="180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H="1" flipV="1">
            <a:off x="3251981" y="5519649"/>
            <a:ext cx="180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667" r="99000">
                        <a14:backgroundMark x1="24333" y1="54333" x2="29667" y2="52333"/>
                        <a14:backgroundMark x1="48667" y1="48333" x2="48667" y2="48333"/>
                        <a14:backgroundMark x1="52667" y1="48333" x2="52667" y2="4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799299" y="4458881"/>
            <a:ext cx="2857500" cy="2857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667" r="99000">
                        <a14:backgroundMark x1="24333" y1="54333" x2="29667" y2="52333"/>
                        <a14:backgroundMark x1="48667" y1="48333" x2="48667" y2="48333"/>
                        <a14:backgroundMark x1="52667" y1="48333" x2="52667" y2="4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203145" y="3842266"/>
            <a:ext cx="2857500" cy="2857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000" y1="4733" x2="90200" y2="4527"/>
                        <a14:foregroundMark x1="2600" y1="95473" x2="2600" y2="95473"/>
                        <a14:foregroundMark x1="21400" y1="54527" x2="51200" y2="24897"/>
                        <a14:foregroundMark x1="20600" y1="22840" x2="51800" y2="22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787">
            <a:off x="2920817" y="4686756"/>
            <a:ext cx="4262328" cy="4142983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5063297" y="4117338"/>
            <a:ext cx="2715925" cy="25824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165630" y="4613557"/>
            <a:ext cx="140265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616787" y="4752310"/>
            <a:ext cx="11039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939567" y="5066774"/>
            <a:ext cx="11039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083436" y="5513557"/>
            <a:ext cx="1440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971469" y="5946694"/>
            <a:ext cx="201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620225" y="6300532"/>
            <a:ext cx="2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173440" y="6427206"/>
            <a:ext cx="3312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402712" y="1595303"/>
            <a:ext cx="0" cy="3456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717529" y="1761843"/>
            <a:ext cx="0" cy="295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925919" y="2305366"/>
            <a:ext cx="0" cy="277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611098" y="2157731"/>
            <a:ext cx="0" cy="259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169118" y="1941843"/>
            <a:ext cx="0" cy="266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579924" y="1364776"/>
            <a:ext cx="0" cy="324106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718676" y="1364776"/>
            <a:ext cx="0" cy="33934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6041456" y="1351128"/>
            <a:ext cx="4550" cy="370199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527548" y="1432930"/>
            <a:ext cx="0" cy="40745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985458" y="1432930"/>
            <a:ext cx="0" cy="450011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340566" y="1446578"/>
            <a:ext cx="0" cy="484223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485440" y="1446578"/>
            <a:ext cx="0" cy="496698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537803" y="190377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5675921" y="211628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5675123" y="171280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6004164" y="225829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6479732" y="231330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6949458" y="226350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7302823" y="211350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7435586" y="190380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7300268" y="171280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6000146" y="156653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6490010" y="150544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3389064" y="1602725"/>
            <a:ext cx="504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732122" y="1761843"/>
            <a:ext cx="4716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182569" y="1952639"/>
            <a:ext cx="424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949458" y="156539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1" name="Straight Connector 60"/>
          <p:cNvCxnSpPr/>
          <p:nvPr/>
        </p:nvCxnSpPr>
        <p:spPr>
          <a:xfrm flipH="1" flipV="1">
            <a:off x="3251980" y="1540711"/>
            <a:ext cx="518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566454" y="1949793"/>
            <a:ext cx="7349" cy="2167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480336" y="1941843"/>
            <a:ext cx="7349" cy="2167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12</a:t>
            </a:fld>
            <a:endParaRPr lang="en-IE" dirty="0"/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4611098" y="2157731"/>
            <a:ext cx="385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4925919" y="2305366"/>
            <a:ext cx="35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5075177" y="2365737"/>
            <a:ext cx="338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5566544" y="1537893"/>
            <a:ext cx="1911600" cy="792000"/>
          </a:xfrm>
          <a:prstGeom prst="arc">
            <a:avLst>
              <a:gd name="adj1" fmla="val 1079865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Arc 68"/>
          <p:cNvSpPr/>
          <p:nvPr/>
        </p:nvSpPr>
        <p:spPr>
          <a:xfrm flipV="1">
            <a:off x="5566438" y="1554149"/>
            <a:ext cx="1911600" cy="792000"/>
          </a:xfrm>
          <a:prstGeom prst="arc">
            <a:avLst>
              <a:gd name="adj1" fmla="val 10798650"/>
              <a:gd name="adj2" fmla="val 0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36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7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864"/>
          </a:xfrm>
        </p:spPr>
        <p:txBody>
          <a:bodyPr/>
          <a:lstStyle/>
          <a:p>
            <a:r>
              <a:rPr lang="en-IE" dirty="0"/>
              <a:t>Auxiliary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364974"/>
            <a:ext cx="5481362" cy="4546248"/>
          </a:xfrm>
        </p:spPr>
        <p:txBody>
          <a:bodyPr>
            <a:noAutofit/>
          </a:bodyPr>
          <a:lstStyle/>
          <a:p>
            <a:r>
              <a:rPr lang="en-IE" sz="2400" dirty="0"/>
              <a:t>Auxiliaries are views that are taken at a different viewing angle to the standard isometric views.</a:t>
            </a:r>
          </a:p>
          <a:p>
            <a:r>
              <a:rPr lang="en-IE" sz="2400" dirty="0"/>
              <a:t>They can be used to determine true lengths of lines, </a:t>
            </a:r>
            <a:r>
              <a:rPr lang="en-IE" sz="2400" b="1" dirty="0"/>
              <a:t>true shapes of surfaces </a:t>
            </a:r>
            <a:r>
              <a:rPr lang="en-IE" sz="2400" dirty="0"/>
              <a:t>or to get a required view.</a:t>
            </a:r>
          </a:p>
          <a:p>
            <a:endParaRPr lang="en-IE" sz="2400" dirty="0"/>
          </a:p>
          <a:p>
            <a:r>
              <a:rPr lang="en-IE" sz="2400" i="1" dirty="0"/>
              <a:t>An auxiliary is used to determine the true shape of a surface; which is question part in the HL Junior Cert exam.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13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00" y="1815548"/>
            <a:ext cx="4036029" cy="31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1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are we doing when we draw Auxiliaries?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65972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We are </a:t>
            </a:r>
            <a:r>
              <a:rPr lang="en-IE" sz="2400" b="1" dirty="0"/>
              <a:t>orientating the spectator </a:t>
            </a:r>
            <a:r>
              <a:rPr lang="en-IE" sz="2400" dirty="0"/>
              <a:t>into a position where he is looking perpendicular to what we want to see.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i="1" dirty="0"/>
              <a:t>See figure for true shape auxiliary of the </a:t>
            </a:r>
            <a:r>
              <a:rPr lang="en-IE" sz="2400" b="1" i="1" dirty="0">
                <a:solidFill>
                  <a:srgbClr val="0070C0"/>
                </a:solidFill>
              </a:rPr>
              <a:t>blue</a:t>
            </a:r>
            <a:r>
              <a:rPr lang="en-IE" sz="2400" b="1" i="1" dirty="0"/>
              <a:t> </a:t>
            </a:r>
            <a:r>
              <a:rPr lang="en-IE" sz="2400" i="1" dirty="0"/>
              <a:t>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14</a:t>
            </a:fld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39" y="1785731"/>
            <a:ext cx="4532244" cy="3669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29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70344"/>
            <a:ext cx="4275822" cy="5432920"/>
          </a:xfrm>
        </p:spPr>
        <p:txBody>
          <a:bodyPr>
            <a:normAutofit/>
          </a:bodyPr>
          <a:lstStyle/>
          <a:p>
            <a:r>
              <a:rPr lang="en-IE" sz="2400" dirty="0"/>
              <a:t>We project the object / line/ or surface onto a plane and then rotate the plane until we can look at it from our original spectator position.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We do this in drawings by going perpendicular to the edge view of the surface we are looking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15</a:t>
            </a:fld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55" y="1152907"/>
            <a:ext cx="4443692" cy="425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68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6388"/>
          </a:xfrm>
        </p:spPr>
        <p:txBody>
          <a:bodyPr/>
          <a:lstStyle/>
          <a:p>
            <a:r>
              <a:rPr lang="en-IE" dirty="0"/>
              <a:t>Take this down….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i="1" dirty="0"/>
              <a:t>When you’re looking for the lengths for an auxiliary… </a:t>
            </a:r>
          </a:p>
          <a:p>
            <a:pPr marL="0" indent="0">
              <a:buNone/>
            </a:pPr>
            <a:endParaRPr lang="en-IE" sz="2400" i="1" dirty="0"/>
          </a:p>
          <a:p>
            <a:pPr marL="0" indent="0" algn="ctr">
              <a:buNone/>
            </a:pPr>
            <a:r>
              <a:rPr lang="en-IE" sz="2400" b="1" i="1" dirty="0"/>
              <a:t>“Skip a view and take the lengths from the next X,Y line back.”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697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8592"/>
          </a:xfrm>
        </p:spPr>
        <p:txBody>
          <a:bodyPr/>
          <a:lstStyle/>
          <a:p>
            <a:r>
              <a:rPr lang="en-IE" dirty="0"/>
              <a:t>Drawing an Auxiliary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17</a:t>
            </a:fld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7441430" y="398725"/>
            <a:ext cx="1487347" cy="196166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2" name="Group 21"/>
          <p:cNvGrpSpPr/>
          <p:nvPr/>
        </p:nvGrpSpPr>
        <p:grpSpPr>
          <a:xfrm>
            <a:off x="7441431" y="391147"/>
            <a:ext cx="3698544" cy="4329058"/>
            <a:chOff x="3350224" y="1971595"/>
            <a:chExt cx="3698544" cy="4329058"/>
          </a:xfrm>
        </p:grpSpPr>
        <p:grpSp>
          <p:nvGrpSpPr>
            <p:cNvPr id="6" name="Group 5"/>
            <p:cNvGrpSpPr/>
            <p:nvPr/>
          </p:nvGrpSpPr>
          <p:grpSpPr>
            <a:xfrm>
              <a:off x="3352937" y="1971595"/>
              <a:ext cx="3695831" cy="1961663"/>
              <a:chOff x="6547757" y="624110"/>
              <a:chExt cx="4016829" cy="213541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547757" y="624110"/>
                <a:ext cx="4016829" cy="213541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8164286" y="624110"/>
                <a:ext cx="0" cy="213541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9123689" y="1151819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102928" y="1240971"/>
                <a:ext cx="1224643" cy="7837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flipH="1" flipV="1">
              <a:off x="3350224" y="4349479"/>
              <a:ext cx="3698544" cy="1951174"/>
              <a:chOff x="3350224" y="4349479"/>
              <a:chExt cx="3698544" cy="1951174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5561421" y="4353257"/>
                <a:ext cx="1487347" cy="1289996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352937" y="4349479"/>
                <a:ext cx="2208483" cy="37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3350224" y="4349479"/>
                <a:ext cx="0" cy="19511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372102" y="6297512"/>
                <a:ext cx="367666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7048768" y="5643253"/>
                <a:ext cx="0" cy="6285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4678687" y="4379034"/>
                <a:ext cx="0" cy="188854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687832" y="4364257"/>
                <a:ext cx="0" cy="188854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411185" y="6019239"/>
                <a:ext cx="1027174" cy="1367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438359" y="6051085"/>
                <a:ext cx="0" cy="20171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395304" y="6065868"/>
                <a:ext cx="0" cy="20171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Straight Connector 24"/>
          <p:cNvCxnSpPr/>
          <p:nvPr/>
        </p:nvCxnSpPr>
        <p:spPr>
          <a:xfrm flipH="1">
            <a:off x="5256582" y="3426431"/>
            <a:ext cx="2182136" cy="25027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103824" y="4705427"/>
            <a:ext cx="1814018" cy="205371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51374" y="2352810"/>
            <a:ext cx="4863548" cy="7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27304" y="3299791"/>
            <a:ext cx="2667591" cy="23191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18416" y="2027937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X									     Y</a:t>
            </a:r>
          </a:p>
        </p:txBody>
      </p:sp>
      <p:sp>
        <p:nvSpPr>
          <p:cNvPr id="41" name="TextBox 40"/>
          <p:cNvSpPr txBox="1"/>
          <p:nvPr/>
        </p:nvSpPr>
        <p:spPr>
          <a:xfrm rot="2458030">
            <a:off x="6114541" y="4230327"/>
            <a:ext cx="36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X1							Y1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7447215" y="398725"/>
            <a:ext cx="0" cy="1961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928777" y="400138"/>
            <a:ext cx="0" cy="19616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392285" y="336961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8871408" y="466242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2" name="Picture 4" descr="Image result for drawing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7482" flipH="1" flipV="1">
            <a:off x="6431369" y="-56433"/>
            <a:ext cx="2587735" cy="28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 for drawing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515" flipH="1">
            <a:off x="4195034" y="2369941"/>
            <a:ext cx="2587735" cy="28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drawing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515" flipH="1">
            <a:off x="5688246" y="3677886"/>
            <a:ext cx="2587735" cy="28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drawing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7482" flipH="1" flipV="1">
            <a:off x="4944870" y="-53316"/>
            <a:ext cx="2587735" cy="28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H="1">
            <a:off x="7225822" y="5155096"/>
            <a:ext cx="1292517" cy="14633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767143" y="3843742"/>
            <a:ext cx="1292562" cy="14930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2472933">
            <a:off x="6178324" y="4240611"/>
            <a:ext cx="1944000" cy="198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4" name="TextBox 63"/>
          <p:cNvSpPr txBox="1"/>
          <p:nvPr/>
        </p:nvSpPr>
        <p:spPr>
          <a:xfrm>
            <a:off x="6389526" y="496878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True Shape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71252" y="4208948"/>
            <a:ext cx="460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/>
              <a:t>To get the heights for the auxiliary…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17942" y="1614234"/>
            <a:ext cx="2388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/>
              <a:t>Skip a view and take them from the next XY line back.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49417" y="4605730"/>
            <a:ext cx="2920551" cy="1394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146359" y="2203864"/>
            <a:ext cx="4583295" cy="29013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TextBox 72"/>
          <p:cNvSpPr txBox="1"/>
          <p:nvPr/>
        </p:nvSpPr>
        <p:spPr>
          <a:xfrm>
            <a:off x="8106787" y="3367347"/>
            <a:ext cx="2416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Skipped</a:t>
            </a:r>
          </a:p>
        </p:txBody>
      </p:sp>
    </p:spTree>
    <p:extLst>
      <p:ext uri="{BB962C8B-B14F-4D97-AF65-F5344CB8AC3E}">
        <p14:creationId xmlns:p14="http://schemas.microsoft.com/office/powerpoint/2010/main" val="21562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  <p:bldP spid="46" grpId="0" animBg="1"/>
      <p:bldP spid="59" grpId="0" animBg="1"/>
      <p:bldP spid="64" grpId="0"/>
      <p:bldP spid="65" grpId="0"/>
      <p:bldP spid="65" grpId="1"/>
      <p:bldP spid="67" grpId="0"/>
      <p:bldP spid="72" grpId="0" animBg="1"/>
      <p:bldP spid="72" grpId="1" animBg="1"/>
      <p:bldP spid="73" grpId="0"/>
      <p:bldP spid="7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107"/>
          </a:xfrm>
        </p:spPr>
        <p:txBody>
          <a:bodyPr>
            <a:normAutofit/>
          </a:bodyPr>
          <a:lstStyle/>
          <a:p>
            <a:r>
              <a:rPr lang="en-IE" sz="4000" dirty="0"/>
              <a:t>What is Orthographic Projection?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1"/>
            <a:ext cx="8915400" cy="2093844"/>
          </a:xfrm>
        </p:spPr>
        <p:txBody>
          <a:bodyPr>
            <a:normAutofit/>
          </a:bodyPr>
          <a:lstStyle/>
          <a:p>
            <a:r>
              <a:rPr lang="en-IE" sz="2400" dirty="0"/>
              <a:t>The representation of 3D geometry, projected onto a plane as a 2D drawing.</a:t>
            </a:r>
          </a:p>
          <a:p>
            <a:r>
              <a:rPr lang="en-IE" sz="2400" dirty="0"/>
              <a:t>Typically shows the front, side and top details of an object.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3" y="2725713"/>
            <a:ext cx="3878578" cy="3404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76" y="3529921"/>
            <a:ext cx="3607492" cy="26884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965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4603"/>
          </a:xfrm>
        </p:spPr>
        <p:txBody>
          <a:bodyPr/>
          <a:lstStyle/>
          <a:p>
            <a:r>
              <a:rPr lang="en-IE" dirty="0"/>
              <a:t>The Planes of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7739"/>
            <a:ext cx="9284736" cy="4453483"/>
          </a:xfrm>
        </p:spPr>
        <p:txBody>
          <a:bodyPr>
            <a:normAutofit/>
          </a:bodyPr>
          <a:lstStyle/>
          <a:p>
            <a:r>
              <a:rPr lang="en-IE" sz="2400" dirty="0"/>
              <a:t>The planes of reference are 2 imaginary intersecting planes.</a:t>
            </a:r>
          </a:p>
          <a:p>
            <a:r>
              <a:rPr lang="en-IE" sz="2400" dirty="0"/>
              <a:t>They are; the </a:t>
            </a:r>
            <a:r>
              <a:rPr lang="en-IE" sz="2400" b="1" dirty="0">
                <a:solidFill>
                  <a:srgbClr val="60D2A4"/>
                </a:solidFill>
              </a:rPr>
              <a:t>horizontal plane </a:t>
            </a:r>
            <a:r>
              <a:rPr lang="en-IE" sz="2400" dirty="0"/>
              <a:t>and the </a:t>
            </a:r>
            <a:r>
              <a:rPr lang="en-IE" sz="2400" b="1" dirty="0">
                <a:solidFill>
                  <a:srgbClr val="CD89DF"/>
                </a:solidFill>
              </a:rPr>
              <a:t>vertical plane</a:t>
            </a:r>
            <a:r>
              <a:rPr lang="en-IE" sz="2400" dirty="0"/>
              <a:t>.</a:t>
            </a:r>
          </a:p>
          <a:p>
            <a:r>
              <a:rPr lang="en-IE" sz="2400" dirty="0"/>
              <a:t>The intersection of these planes is the XY line.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" b="99043" l="2481" r="98664">
                        <a14:foregroundMark x1="15840" y1="81100" x2="15840" y2="81100"/>
                        <a14:foregroundMark x1="75191" y1="42344" x2="75191" y2="42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9636" y="3155259"/>
            <a:ext cx="4483374" cy="35764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135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75861"/>
            <a:ext cx="8915400" cy="5235361"/>
          </a:xfrm>
        </p:spPr>
        <p:txBody>
          <a:bodyPr/>
          <a:lstStyle/>
          <a:p>
            <a:pPr marL="0" indent="0">
              <a:buNone/>
            </a:pPr>
            <a:r>
              <a:rPr lang="en-IE" sz="2800" b="1" dirty="0"/>
              <a:t>Look at the room you’re in…</a:t>
            </a:r>
          </a:p>
          <a:p>
            <a:pPr marL="0" indent="0">
              <a:buNone/>
            </a:pPr>
            <a:endParaRPr lang="en-IE" sz="100" b="1" dirty="0"/>
          </a:p>
          <a:p>
            <a:r>
              <a:rPr lang="en-IE" sz="2400" dirty="0"/>
              <a:t>The wall represents the vertical plane.</a:t>
            </a:r>
          </a:p>
          <a:p>
            <a:r>
              <a:rPr lang="en-IE" sz="2400" dirty="0"/>
              <a:t>The floor represents the horizontal plane.</a:t>
            </a:r>
          </a:p>
          <a:p>
            <a:r>
              <a:rPr lang="en-IE" sz="2400" dirty="0"/>
              <a:t>The skirting board represents the XY line.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4503" y="2875723"/>
            <a:ext cx="6268279" cy="3791096"/>
            <a:chOff x="3260035" y="3130020"/>
            <a:chExt cx="5518357" cy="3289713"/>
          </a:xfrm>
        </p:grpSpPr>
        <p:grpSp>
          <p:nvGrpSpPr>
            <p:cNvPr id="2" name="Group 1"/>
            <p:cNvGrpSpPr/>
            <p:nvPr/>
          </p:nvGrpSpPr>
          <p:grpSpPr>
            <a:xfrm>
              <a:off x="3260035" y="3130020"/>
              <a:ext cx="5518357" cy="3289713"/>
              <a:chOff x="3260035" y="3130020"/>
              <a:chExt cx="5518357" cy="328971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035" y="3130020"/>
                <a:ext cx="5274366" cy="32897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6294783" y="5353878"/>
                <a:ext cx="2239618" cy="67586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452730" y="5726556"/>
                <a:ext cx="1975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/>
                  <a:t>Horizontal Plane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50227" y="5033379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/>
                  <a:t>X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451058" y="5634223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/>
                  <a:t>Y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546405" y="4057283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Vertical Plane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195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116"/>
          </a:xfrm>
        </p:spPr>
        <p:txBody>
          <a:bodyPr>
            <a:normAutofit/>
          </a:bodyPr>
          <a:lstStyle/>
          <a:p>
            <a:r>
              <a:rPr lang="en-IE" sz="4000" dirty="0"/>
              <a:t>What is the X,Y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10747"/>
            <a:ext cx="4858510" cy="4619689"/>
          </a:xfrm>
        </p:spPr>
        <p:txBody>
          <a:bodyPr>
            <a:noAutofit/>
          </a:bodyPr>
          <a:lstStyle/>
          <a:p>
            <a:r>
              <a:rPr lang="en-IE" sz="2400" dirty="0"/>
              <a:t>The line of intersection between the vertical and horizontal planes.</a:t>
            </a:r>
          </a:p>
          <a:p>
            <a:r>
              <a:rPr lang="en-IE" sz="2400" dirty="0"/>
              <a:t>An edge view of the horizontal plane.</a:t>
            </a:r>
          </a:p>
          <a:p>
            <a:r>
              <a:rPr lang="en-IE" sz="2400" dirty="0"/>
              <a:t>An edge view of the vertical plane.</a:t>
            </a:r>
          </a:p>
          <a:p>
            <a:pPr marL="0" indent="0">
              <a:buNone/>
            </a:pPr>
            <a:endParaRPr lang="en-IE" sz="500" dirty="0"/>
          </a:p>
          <a:p>
            <a:pPr marL="0" indent="0">
              <a:buNone/>
            </a:pPr>
            <a:r>
              <a:rPr lang="en-IE" sz="2000" i="1" dirty="0"/>
              <a:t>Planes have no thickness. The edge view of the plane is represented as a line.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87" y="1961397"/>
            <a:ext cx="4010025" cy="3074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982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7855"/>
          </a:xfrm>
        </p:spPr>
        <p:txBody>
          <a:bodyPr/>
          <a:lstStyle/>
          <a:p>
            <a:r>
              <a:rPr lang="en-IE" dirty="0"/>
              <a:t>End Views / End Elevations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4487"/>
            <a:ext cx="8915400" cy="4466735"/>
          </a:xfrm>
        </p:spPr>
        <p:txBody>
          <a:bodyPr>
            <a:normAutofit/>
          </a:bodyPr>
          <a:lstStyle/>
          <a:p>
            <a:r>
              <a:rPr lang="en-IE" sz="2400" dirty="0"/>
              <a:t>The End view looks in from the side of an object.</a:t>
            </a:r>
          </a:p>
          <a:p>
            <a:r>
              <a:rPr lang="en-IE" sz="2400" dirty="0"/>
              <a:t>It is looking along the direction of the XY line.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70850" y="2266122"/>
            <a:ext cx="5340627" cy="4591878"/>
            <a:chOff x="3723860" y="2332383"/>
            <a:chExt cx="5011962" cy="43675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099" b="85938" l="33309" r="78843"/>
                      </a14:imgEffect>
                    </a14:imgLayer>
                  </a14:imgProps>
                </a:ext>
              </a:extLst>
            </a:blip>
            <a:srcRect l="39738" t="22645" r="24361" b="21710"/>
            <a:stretch/>
          </p:blipFill>
          <p:spPr>
            <a:xfrm>
              <a:off x="3723860" y="2332383"/>
              <a:ext cx="5011962" cy="436756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43060" y="3816626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14187" y="546683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Y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211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107"/>
          </a:xfrm>
        </p:spPr>
        <p:txBody>
          <a:bodyPr>
            <a:normAutofit/>
          </a:bodyPr>
          <a:lstStyle/>
          <a:p>
            <a:r>
              <a:rPr lang="en-IE" sz="4000" dirty="0"/>
              <a:t>Positioning the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7739"/>
            <a:ext cx="4566962" cy="5043094"/>
          </a:xfrm>
        </p:spPr>
        <p:txBody>
          <a:bodyPr>
            <a:noAutofit/>
          </a:bodyPr>
          <a:lstStyle/>
          <a:p>
            <a:r>
              <a:rPr lang="en-IE" sz="2400" dirty="0"/>
              <a:t>The </a:t>
            </a:r>
            <a:r>
              <a:rPr lang="en-IE" sz="2400" b="1" dirty="0"/>
              <a:t>elevation</a:t>
            </a:r>
            <a:r>
              <a:rPr lang="en-IE" sz="2400" dirty="0"/>
              <a:t> is the main drawing view and provides us with the most detail. All other views work off the elevation.</a:t>
            </a:r>
          </a:p>
          <a:p>
            <a:r>
              <a:rPr lang="en-IE" sz="2400" dirty="0"/>
              <a:t>The </a:t>
            </a:r>
            <a:r>
              <a:rPr lang="en-IE" sz="2400" b="1" dirty="0"/>
              <a:t>plan</a:t>
            </a:r>
            <a:r>
              <a:rPr lang="en-IE" sz="2400" dirty="0"/>
              <a:t> is drawn </a:t>
            </a:r>
            <a:r>
              <a:rPr lang="en-IE" sz="2400" i="1" dirty="0"/>
              <a:t>under the elevation</a:t>
            </a:r>
            <a:r>
              <a:rPr lang="en-IE" sz="2400" dirty="0"/>
              <a:t> because we project down onto the HP.</a:t>
            </a:r>
          </a:p>
          <a:p>
            <a:r>
              <a:rPr lang="en-IE" sz="2400" dirty="0"/>
              <a:t>The </a:t>
            </a:r>
            <a:r>
              <a:rPr lang="en-IE" sz="2400" b="1" dirty="0"/>
              <a:t>end elevation </a:t>
            </a:r>
            <a:r>
              <a:rPr lang="en-IE" sz="2400" dirty="0"/>
              <a:t>is projected to </a:t>
            </a:r>
            <a:r>
              <a:rPr lang="en-IE" sz="2400" i="1" dirty="0"/>
              <a:t>the side of the elevation</a:t>
            </a:r>
            <a:r>
              <a:rPr lang="en-IE" sz="2400" dirty="0"/>
              <a:t>. The side depends on which is asked for.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13" y="1630017"/>
            <a:ext cx="4092299" cy="3773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23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209" y="248596"/>
            <a:ext cx="8911687" cy="701107"/>
          </a:xfrm>
        </p:spPr>
        <p:txBody>
          <a:bodyPr/>
          <a:lstStyle/>
          <a:p>
            <a:r>
              <a:rPr lang="en-IE" dirty="0"/>
              <a:t>How to complete a Drawing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5" b="98286" l="0" r="943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1" y="1071801"/>
            <a:ext cx="2878625" cy="26560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8958471" y="3071842"/>
            <a:ext cx="463827" cy="278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328453" y="298101"/>
            <a:ext cx="0" cy="652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1558799" y="3312363"/>
            <a:ext cx="463827" cy="278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95048" y="302632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60345" y="2420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18669" y="348501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51236" y="3763306"/>
            <a:ext cx="2931635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Complete the following for the given structure:</a:t>
            </a:r>
          </a:p>
          <a:p>
            <a:r>
              <a:rPr lang="en-IE" sz="1000" b="1" i="1" dirty="0"/>
              <a:t>All spacers are equidistant.</a:t>
            </a:r>
          </a:p>
          <a:p>
            <a:endParaRPr lang="en-IE" sz="1050" b="1" i="1" dirty="0"/>
          </a:p>
          <a:p>
            <a:r>
              <a:rPr lang="en-IE" dirty="0"/>
              <a:t> </a:t>
            </a:r>
            <a:r>
              <a:rPr lang="en-IE" b="1" dirty="0"/>
              <a:t>a)</a:t>
            </a:r>
            <a:r>
              <a:rPr lang="en-IE" dirty="0"/>
              <a:t>	Elevation</a:t>
            </a:r>
          </a:p>
          <a:p>
            <a:endParaRPr lang="en-IE" dirty="0"/>
          </a:p>
          <a:p>
            <a:r>
              <a:rPr lang="en-IE" dirty="0"/>
              <a:t> </a:t>
            </a:r>
            <a:r>
              <a:rPr lang="en-IE" b="1" dirty="0"/>
              <a:t>b)</a:t>
            </a:r>
            <a:r>
              <a:rPr lang="en-IE" dirty="0"/>
              <a:t>	Plan</a:t>
            </a:r>
          </a:p>
          <a:p>
            <a:endParaRPr lang="en-IE" dirty="0"/>
          </a:p>
          <a:p>
            <a:r>
              <a:rPr lang="en-IE" dirty="0"/>
              <a:t> </a:t>
            </a:r>
            <a:r>
              <a:rPr lang="en-IE" b="1" dirty="0"/>
              <a:t>c)</a:t>
            </a:r>
            <a:r>
              <a:rPr lang="en-IE" dirty="0"/>
              <a:t>	End View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658131" y="2399813"/>
            <a:ext cx="680289" cy="3886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95048" y="1353151"/>
            <a:ext cx="645110" cy="3670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720004" y="1242392"/>
            <a:ext cx="387267" cy="211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264596" y="983731"/>
            <a:ext cx="387267" cy="211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171532" y="1869753"/>
            <a:ext cx="387267" cy="211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171532" y="2226496"/>
            <a:ext cx="387267" cy="211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557696" y="1034999"/>
            <a:ext cx="447377" cy="2487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795158" y="1428958"/>
            <a:ext cx="3314" cy="10435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448712" y="1954149"/>
            <a:ext cx="0" cy="32741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83292" y="174710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45136" y="85114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425380" y="1873199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H1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9599525" y="828637"/>
            <a:ext cx="645110" cy="3670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788949" y="921810"/>
            <a:ext cx="949420" cy="4932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971577" y="87306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205318" y="3763306"/>
            <a:ext cx="61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05164" y="3435785"/>
            <a:ext cx="650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X    												          Y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069541" y="1975709"/>
            <a:ext cx="0" cy="403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40506" y="1975709"/>
            <a:ext cx="0" cy="403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11470" y="1975709"/>
            <a:ext cx="0" cy="403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09329" y="1975709"/>
            <a:ext cx="0" cy="403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468329" y="3312363"/>
            <a:ext cx="55939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476552" y="2892453"/>
            <a:ext cx="55939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68328" y="2469313"/>
            <a:ext cx="55939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069541" y="2469313"/>
            <a:ext cx="0" cy="12939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069541" y="3763306"/>
            <a:ext cx="77096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840506" y="3763306"/>
            <a:ext cx="77096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611470" y="3763306"/>
            <a:ext cx="77096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409329" y="2892453"/>
            <a:ext cx="0" cy="4199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409329" y="3316763"/>
            <a:ext cx="0" cy="4199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409329" y="2472543"/>
            <a:ext cx="0" cy="4199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449141" y="338065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H1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426985" y="292833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H1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28436" y="249915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H1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53638" y="294303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95816" y="372782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32075" y="374946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29856" y="374946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C000"/>
                </a:solidFill>
              </a:rPr>
              <a:t>w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5064123" y="2469781"/>
            <a:ext cx="0" cy="1293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5835819" y="2482162"/>
            <a:ext cx="4686" cy="39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612465" y="2888741"/>
            <a:ext cx="4686" cy="430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7395730" y="3325688"/>
            <a:ext cx="4686" cy="430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069541" y="2469313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838162" y="2887061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6626435" y="3319437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095398" y="4271211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684943" y="4101286"/>
            <a:ext cx="13662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Any distance; usually around 20mm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H="1" flipV="1">
            <a:off x="7263165" y="4098878"/>
            <a:ext cx="488763" cy="107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089378" y="4271211"/>
            <a:ext cx="0" cy="142672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753638" y="481766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5089378" y="5697940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089378" y="4271211"/>
            <a:ext cx="0" cy="1426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835819" y="4273907"/>
            <a:ext cx="0" cy="1426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611470" y="4271210"/>
            <a:ext cx="0" cy="1426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421199" y="4271209"/>
            <a:ext cx="0" cy="1426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000" y1="4733" x2="90200" y2="4527"/>
                        <a14:foregroundMark x1="2600" y1="95473" x2="2600" y2="95473"/>
                        <a14:foregroundMark x1="21400" y1="54527" x2="51200" y2="24897"/>
                        <a14:foregroundMark x1="20600" y1="22840" x2="51800" y2="22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787">
            <a:off x="3434283" y="4104850"/>
            <a:ext cx="4262328" cy="4142983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 flipH="1">
            <a:off x="2596209" y="3763306"/>
            <a:ext cx="2467915" cy="25402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3181350" y="5697938"/>
            <a:ext cx="19080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4586748" y="4271209"/>
            <a:ext cx="50263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H="1">
            <a:off x="1381350" y="3893106"/>
            <a:ext cx="360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499891" y="3189313"/>
            <a:ext cx="216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181349" y="2482162"/>
            <a:ext cx="0" cy="1281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579891" y="2482468"/>
            <a:ext cx="0" cy="1281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>
            <a:off x="3887650" y="1791239"/>
            <a:ext cx="0" cy="136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>
            <a:off x="3880620" y="2207986"/>
            <a:ext cx="0" cy="136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6200000">
            <a:off x="3871606" y="2643155"/>
            <a:ext cx="0" cy="136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274546" y="3767386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End View			Elevation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856281" y="570334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14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7" grpId="0"/>
      <p:bldP spid="50" grpId="0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89" grpId="0"/>
      <p:bldP spid="89" grpId="1"/>
      <p:bldP spid="94" grpId="0"/>
      <p:bldP spid="94" grpId="1"/>
      <p:bldP spid="120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208" y="296980"/>
            <a:ext cx="8911687" cy="731161"/>
          </a:xfrm>
        </p:spPr>
        <p:txBody>
          <a:bodyPr/>
          <a:lstStyle/>
          <a:p>
            <a:r>
              <a:rPr lang="en-IE" dirty="0"/>
              <a:t>Hidden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643" y="1045931"/>
            <a:ext cx="5284986" cy="2901054"/>
          </a:xfrm>
        </p:spPr>
        <p:txBody>
          <a:bodyPr>
            <a:noAutofit/>
          </a:bodyPr>
          <a:lstStyle/>
          <a:p>
            <a:r>
              <a:rPr lang="en-IE" sz="2000" dirty="0"/>
              <a:t>Hidden detail are the lines of an object that are behind another surface. </a:t>
            </a:r>
          </a:p>
          <a:p>
            <a:r>
              <a:rPr lang="en-IE" sz="2000" dirty="0"/>
              <a:t>They are important for completing the other orthographic views where they may be required.</a:t>
            </a:r>
          </a:p>
          <a:p>
            <a:r>
              <a:rPr lang="en-IE" sz="2000" dirty="0"/>
              <a:t>They are represented by a dashed lines shown.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3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20747" y="3578980"/>
            <a:ext cx="3112830" cy="326436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8024432" y="1394820"/>
            <a:ext cx="3698544" cy="4329058"/>
            <a:chOff x="6547755" y="624110"/>
            <a:chExt cx="4019778" cy="4712507"/>
          </a:xfrm>
        </p:grpSpPr>
        <p:grpSp>
          <p:nvGrpSpPr>
            <p:cNvPr id="15" name="Group 14"/>
            <p:cNvGrpSpPr/>
            <p:nvPr/>
          </p:nvGrpSpPr>
          <p:grpSpPr>
            <a:xfrm>
              <a:off x="6547755" y="624110"/>
              <a:ext cx="4016829" cy="2135419"/>
              <a:chOff x="6547757" y="624110"/>
              <a:chExt cx="4016829" cy="213541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547757" y="624110"/>
                <a:ext cx="4016829" cy="213541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02928" y="1240971"/>
                <a:ext cx="1224643" cy="7837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164286" y="624110"/>
                <a:ext cx="0" cy="213541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9123689" y="1151819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flipV="1">
              <a:off x="6547755" y="3216729"/>
              <a:ext cx="1616529" cy="14042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64285" y="3212617"/>
              <a:ext cx="2400299" cy="4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0567533" y="3212617"/>
              <a:ext cx="0" cy="21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47755" y="5333198"/>
              <a:ext cx="399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547755" y="4620987"/>
              <a:ext cx="0" cy="684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23687" y="3244789"/>
              <a:ext cx="0" cy="20558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200602" y="3228703"/>
              <a:ext cx="0" cy="20558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211181" y="5030283"/>
              <a:ext cx="1116388" cy="1489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211181" y="5064949"/>
              <a:ext cx="0" cy="21958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327569" y="5045173"/>
              <a:ext cx="0" cy="21958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F85E-83FF-4C72-8017-2816721D635D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59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7260090A-180F-4891-8BF7-E581B6679CC0"/>
  <p:tag name="ISPRINGONLINEFOLDERID" val="0"/>
  <p:tag name="ISPRINGONLINEFOLDERPATH" val="Content List"/>
  <p:tag name="ISPRINGCLOUDFOLDERID" val="0"/>
  <p:tag name="ISPRINGCLOUDFOLDERPATH" val="Repositor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OUTPUT_FOLDER" val="C:\Users\Aidan McCarthy\Desktop\website"/>
  <p:tag name="ISPRING_PRESENTATION_TITLE" val="Orthographic Projection SWF"/>
</p:tagLst>
</file>

<file path=ppt/theme/theme1.xml><?xml version="1.0" encoding="utf-8"?>
<a:theme xmlns:a="http://schemas.openxmlformats.org/drawingml/2006/main" name="Wis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2956</TotalTime>
  <Words>655</Words>
  <Application>Microsoft Office PowerPoint</Application>
  <PresentationFormat>Widescreen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Wisp</vt:lpstr>
      <vt:lpstr>Orthographic Projection</vt:lpstr>
      <vt:lpstr>What is Orthographic Projection?</vt:lpstr>
      <vt:lpstr>The Planes of Reference</vt:lpstr>
      <vt:lpstr>PowerPoint Presentation</vt:lpstr>
      <vt:lpstr>What is the X,Y line?</vt:lpstr>
      <vt:lpstr>End Views / End Elevations</vt:lpstr>
      <vt:lpstr>Positioning the Views</vt:lpstr>
      <vt:lpstr>How to complete a Drawing</vt:lpstr>
      <vt:lpstr>Hidden Detail</vt:lpstr>
      <vt:lpstr>Complete the End View in Direction A</vt:lpstr>
      <vt:lpstr>Curved Sections in Orthographic Projection</vt:lpstr>
      <vt:lpstr>How to Complete a Curved Section</vt:lpstr>
      <vt:lpstr>Auxiliary Projection</vt:lpstr>
      <vt:lpstr>What are we doing when we draw Auxiliaries?</vt:lpstr>
      <vt:lpstr>PowerPoint Presentation</vt:lpstr>
      <vt:lpstr>Take this down….</vt:lpstr>
      <vt:lpstr>Drawing an Auxiliary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Orthographic Projection SWF</dc:title>
  <dc:creator>Aidan McCarthy</dc:creator>
  <cp:lastModifiedBy>Aidan McCarthy</cp:lastModifiedBy>
  <cp:revision>50</cp:revision>
  <dcterms:created xsi:type="dcterms:W3CDTF">2017-05-20T10:49:17Z</dcterms:created>
  <dcterms:modified xsi:type="dcterms:W3CDTF">2017-05-22T17:35:07Z</dcterms:modified>
</cp:coreProperties>
</file>