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9886" autoAdjust="0"/>
  </p:normalViewPr>
  <p:slideViewPr>
    <p:cSldViewPr snapToGrid="0">
      <p:cViewPr>
        <p:scale>
          <a:sx n="80" d="100"/>
          <a:sy n="80" d="100"/>
        </p:scale>
        <p:origin x="-169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72EA-F762-4704-899C-C27033492CC0}" type="datetimeFigureOut">
              <a:rPr lang="en-IE" smtClean="0"/>
              <a:pPr/>
              <a:t>11/12/2017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D84F-88A5-4FEB-B0BF-2FE833F938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59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31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70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577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9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52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011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271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106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26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77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2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378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19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2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9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Principles of Graphics © Mr. McCarthy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4AB692-CACD-461A-A095-C16912FF816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1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Isometric Projection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Mr. McCarthy</a:t>
            </a:r>
          </a:p>
        </p:txBody>
      </p:sp>
      <p:pic>
        <p:nvPicPr>
          <p:cNvPr id="2050" name="Picture 2" descr="Image result for ISOMETRIC pro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91" y="206734"/>
            <a:ext cx="5794346" cy="32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303"/>
          </a:xfrm>
        </p:spPr>
        <p:txBody>
          <a:bodyPr/>
          <a:lstStyle/>
          <a:p>
            <a:r>
              <a:rPr lang="en-IE" dirty="0" smtClean="0"/>
              <a:t>Drawing Spheres in Isometric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5044"/>
            <a:ext cx="8915400" cy="4296178"/>
          </a:xfrm>
        </p:spPr>
        <p:txBody>
          <a:bodyPr>
            <a:normAutofit/>
          </a:bodyPr>
          <a:lstStyle/>
          <a:p>
            <a:r>
              <a:rPr lang="en-IE" sz="2400" dirty="0" smtClean="0"/>
              <a:t>How should a sphere appear in isometric?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What shape is a sphere from the direction you’re looking at it from?</a:t>
            </a:r>
            <a:endParaRPr lang="en-I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3872" y="6225439"/>
            <a:ext cx="2511240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10</a:t>
            </a:fld>
            <a:endParaRPr lang="en-IE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1" y="3186153"/>
            <a:ext cx="4757262" cy="47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h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71" y="3348841"/>
            <a:ext cx="3841667" cy="38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Spheres appear as Circles… Always!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708" y="197922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 smtClean="0"/>
              <a:t>Spheres in isometric will always appear as a circle because they are the same shape no matter what direction you view them in.</a:t>
            </a:r>
            <a:endParaRPr lang="en-I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92738" y="6130437"/>
            <a:ext cx="2815157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11</a:t>
            </a:fld>
            <a:endParaRPr lang="en-IE"/>
          </a:p>
        </p:txBody>
      </p:sp>
      <p:pic>
        <p:nvPicPr>
          <p:cNvPr id="2052" name="Picture 4" descr="Image result for sphere in isomet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9" y="3497118"/>
            <a:ext cx="2837007" cy="32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5414440" y="4928260"/>
            <a:ext cx="1900760" cy="108007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396147" y="1587288"/>
            <a:ext cx="1" cy="44586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351749" y="4847897"/>
            <a:ext cx="2044400" cy="119722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2730"/>
          </a:xfrm>
        </p:spPr>
        <p:txBody>
          <a:bodyPr/>
          <a:lstStyle/>
          <a:p>
            <a:r>
              <a:rPr lang="en-IE" dirty="0" smtClean="0"/>
              <a:t>How to draw a Sphere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5240" y="6130436"/>
            <a:ext cx="3872655" cy="422763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448800" y="1828800"/>
            <a:ext cx="1584000" cy="158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9464040" y="4175760"/>
            <a:ext cx="1584000" cy="158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9662160" y="4389120"/>
            <a:ext cx="1188000" cy="11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9662160" y="603885"/>
            <a:ext cx="1188000" cy="11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3918263" y="2695509"/>
            <a:ext cx="2934015" cy="3349617"/>
            <a:chOff x="4665023" y="2466909"/>
            <a:chExt cx="2934015" cy="3349617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6128200" y="2466909"/>
              <a:ext cx="1454098" cy="77701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673591" y="2473523"/>
              <a:ext cx="1445550" cy="81264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665023" y="4952483"/>
              <a:ext cx="1462645" cy="8640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36393" y="4952482"/>
              <a:ext cx="1462645" cy="8640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665023" y="3279551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7595077" y="3286997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144940" y="3265712"/>
              <a:ext cx="1454098" cy="8235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682295" y="3275985"/>
              <a:ext cx="1454098" cy="8235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136392" y="4107598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V="1">
            <a:off x="3931920" y="3489960"/>
            <a:ext cx="2910840" cy="304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12600" y="3419475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10175175" y="1743075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10194100" y="4931600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113141" y="1220283"/>
            <a:ext cx="3048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10101266" y="1226191"/>
            <a:ext cx="3048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251687" y="1199038"/>
            <a:ext cx="778" cy="61875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391380" y="2860923"/>
            <a:ext cx="778" cy="61875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0178744" y="1142277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5322036" y="2765983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4513480" y="1931216"/>
            <a:ext cx="1755648" cy="177027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928262" y="3145536"/>
            <a:ext cx="636423" cy="3511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02070" y="3144316"/>
            <a:ext cx="636423" cy="3511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2315688" y="2315688"/>
            <a:ext cx="193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Join the corners to get the centre.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6565075" y="1684316"/>
            <a:ext cx="2840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C00000"/>
                </a:solidFill>
              </a:rPr>
              <a:t>Apply the height given in the orthographic, along the centre line to get the </a:t>
            </a:r>
            <a:r>
              <a:rPr lang="en-IE" b="1" dirty="0" smtClean="0">
                <a:solidFill>
                  <a:srgbClr val="00B0F0"/>
                </a:solidFill>
              </a:rPr>
              <a:t>centre</a:t>
            </a:r>
            <a:r>
              <a:rPr lang="en-IE" b="1" dirty="0" smtClean="0">
                <a:solidFill>
                  <a:srgbClr val="C00000"/>
                </a:solidFill>
              </a:rPr>
              <a:t> of the sphere.</a:t>
            </a:r>
            <a:endParaRPr lang="en-I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37" grpId="0"/>
      <p:bldP spid="37" grpId="1"/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sometric pro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33" y="2607671"/>
            <a:ext cx="4444482" cy="34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Isometric Projection?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845" y="1605515"/>
            <a:ext cx="8915400" cy="1116419"/>
          </a:xfrm>
        </p:spPr>
        <p:txBody>
          <a:bodyPr>
            <a:noAutofit/>
          </a:bodyPr>
          <a:lstStyle/>
          <a:p>
            <a:r>
              <a:rPr lang="en-IE" sz="2800" dirty="0" smtClean="0"/>
              <a:t>Isometric Projection is a 3D representation of an object.</a:t>
            </a:r>
          </a:p>
          <a:p>
            <a:pPr marL="0" indent="0">
              <a:buNone/>
            </a:pPr>
            <a:endParaRPr lang="en-IE" sz="2800" dirty="0" smtClean="0"/>
          </a:p>
          <a:p>
            <a:r>
              <a:rPr lang="en-IE" sz="2800" dirty="0" smtClean="0"/>
              <a:t>The object is rotated 30º.</a:t>
            </a:r>
          </a:p>
          <a:p>
            <a:endParaRPr lang="en-IE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782" y="6130437"/>
            <a:ext cx="3023114" cy="370396"/>
          </a:xfrm>
        </p:spPr>
        <p:txBody>
          <a:bodyPr/>
          <a:lstStyle/>
          <a:p>
            <a:r>
              <a:rPr lang="en-US" smtClean="0"/>
              <a:t>Principles of Graphics © Mr. McCarthy</a:t>
            </a:r>
            <a:endParaRPr lang="en-IE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28" y="3895105"/>
            <a:ext cx="4860000" cy="27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0653"/>
          </a:xfrm>
        </p:spPr>
        <p:txBody>
          <a:bodyPr/>
          <a:lstStyle/>
          <a:p>
            <a:r>
              <a:rPr lang="en-IE" dirty="0" smtClean="0"/>
              <a:t>How to draw an Isometric Drawing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416"/>
            <a:ext cx="8915400" cy="4401399"/>
          </a:xfrm>
        </p:spPr>
        <p:txBody>
          <a:bodyPr>
            <a:normAutofit/>
          </a:bodyPr>
          <a:lstStyle/>
          <a:p>
            <a:r>
              <a:rPr lang="en-IE" sz="2400" b="1" dirty="0" smtClean="0"/>
              <a:t>Axonometric Method</a:t>
            </a:r>
          </a:p>
          <a:p>
            <a:pPr lvl="1"/>
            <a:r>
              <a:rPr lang="en-IE" sz="1800" dirty="0" smtClean="0"/>
              <a:t>Starts using a Equilateral Triangle.</a:t>
            </a:r>
          </a:p>
          <a:p>
            <a:pPr lvl="1"/>
            <a:r>
              <a:rPr lang="en-IE" sz="1800" dirty="0" smtClean="0"/>
              <a:t>We draw the elevation/plan/end views where required and project them to complete the drawing.</a:t>
            </a:r>
            <a:endParaRPr lang="en-IE" sz="1800" dirty="0"/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b="1" dirty="0" smtClean="0"/>
              <a:t>Isometric Scale Method</a:t>
            </a:r>
          </a:p>
          <a:p>
            <a:pPr lvl="1"/>
            <a:r>
              <a:rPr lang="en-IE" sz="1800" dirty="0" smtClean="0"/>
              <a:t>Starts with the ‘crows foot’.</a:t>
            </a:r>
          </a:p>
          <a:p>
            <a:pPr lvl="1"/>
            <a:r>
              <a:rPr lang="en-IE" sz="1800" dirty="0" smtClean="0"/>
              <a:t>Applies the lengths, widths and heights along the corresponding axis.</a:t>
            </a:r>
          </a:p>
          <a:p>
            <a:pPr lvl="1"/>
            <a:r>
              <a:rPr lang="en-IE" sz="1800" dirty="0" smtClean="0"/>
              <a:t>The isometric scale must be used to foreshorten the drawing to give a more realistic view.</a:t>
            </a:r>
            <a:endParaRPr lang="en-I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2208" y="6117021"/>
            <a:ext cx="2915688" cy="383812"/>
          </a:xfrm>
        </p:spPr>
        <p:txBody>
          <a:bodyPr/>
          <a:lstStyle/>
          <a:p>
            <a:r>
              <a:rPr lang="en-US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8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3256"/>
          </a:xfrm>
        </p:spPr>
        <p:txBody>
          <a:bodyPr/>
          <a:lstStyle/>
          <a:p>
            <a:r>
              <a:rPr lang="en-IE" dirty="0" smtClean="0"/>
              <a:t>Axonometric Method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676" y="1355495"/>
            <a:ext cx="8915400" cy="4303139"/>
          </a:xfrm>
        </p:spPr>
        <p:txBody>
          <a:bodyPr>
            <a:normAutofit/>
          </a:bodyPr>
          <a:lstStyle/>
          <a:p>
            <a:r>
              <a:rPr lang="en-IE" sz="2400" dirty="0" smtClean="0"/>
              <a:t>Uses the relevant (requires 2) </a:t>
            </a:r>
            <a:r>
              <a:rPr lang="en-IE" sz="2400" b="1" i="1" dirty="0" smtClean="0">
                <a:solidFill>
                  <a:srgbClr val="00B0F0"/>
                </a:solidFill>
              </a:rPr>
              <a:t>orthographic views </a:t>
            </a:r>
            <a:r>
              <a:rPr lang="en-IE" sz="2400" dirty="0" smtClean="0"/>
              <a:t>and an </a:t>
            </a:r>
            <a:r>
              <a:rPr lang="en-IE" sz="2400" b="1" i="1" dirty="0" smtClean="0">
                <a:solidFill>
                  <a:srgbClr val="00B050"/>
                </a:solidFill>
              </a:rPr>
              <a:t>equilateral triangle</a:t>
            </a:r>
            <a:r>
              <a:rPr lang="en-IE" sz="2400" i="1" dirty="0" smtClean="0"/>
              <a:t> </a:t>
            </a:r>
            <a:r>
              <a:rPr lang="en-IE" sz="2400" dirty="0" smtClean="0"/>
              <a:t>to produce an isometric drawing.</a:t>
            </a:r>
            <a:endParaRPr lang="en-I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05462" y="6130437"/>
            <a:ext cx="2602434" cy="370396"/>
          </a:xfrm>
        </p:spPr>
        <p:txBody>
          <a:bodyPr/>
          <a:lstStyle/>
          <a:p>
            <a:r>
              <a:rPr lang="en-US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4</a:t>
            </a:fld>
            <a:endParaRPr lang="en-IE"/>
          </a:p>
        </p:txBody>
      </p:sp>
      <p:grpSp>
        <p:nvGrpSpPr>
          <p:cNvPr id="35" name="Group 34"/>
          <p:cNvGrpSpPr/>
          <p:nvPr/>
        </p:nvGrpSpPr>
        <p:grpSpPr>
          <a:xfrm>
            <a:off x="3406472" y="2262689"/>
            <a:ext cx="5542059" cy="4611396"/>
            <a:chOff x="3228229" y="2337683"/>
            <a:chExt cx="5542059" cy="4611396"/>
          </a:xfrm>
        </p:grpSpPr>
        <p:pic>
          <p:nvPicPr>
            <p:cNvPr id="1026" name="Picture 2" descr="Image result for axonometric projecti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" t="6497" r="6529" b="5499"/>
            <a:stretch/>
          </p:blipFill>
          <p:spPr bwMode="auto">
            <a:xfrm>
              <a:off x="3228229" y="2337683"/>
              <a:ext cx="5542059" cy="461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3721211" y="2606704"/>
              <a:ext cx="4734339" cy="4093595"/>
              <a:chOff x="3721211" y="2606704"/>
              <a:chExt cx="4734339" cy="4093595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818490" y="3220279"/>
                <a:ext cx="2520564" cy="2186609"/>
              </a:xfrm>
              <a:prstGeom prst="triangl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4579951" y="4691270"/>
                <a:ext cx="1498821" cy="8666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086723" y="4683319"/>
                <a:ext cx="1498821" cy="8666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86723" y="2951260"/>
                <a:ext cx="0" cy="174001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721211" y="4297679"/>
                <a:ext cx="1667123" cy="43334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788427" y="4304966"/>
                <a:ext cx="1667123" cy="43334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954990" y="2606705"/>
                <a:ext cx="433345" cy="1667121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788427" y="2606704"/>
                <a:ext cx="433345" cy="1667121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078772" y="5486400"/>
                <a:ext cx="1260282" cy="12138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842343" y="5486400"/>
                <a:ext cx="1244380" cy="12138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554772" y="3323645"/>
                <a:ext cx="540689" cy="373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081299" y="3323645"/>
                <a:ext cx="540689" cy="373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9353454">
                <a:off x="5096560" y="6368333"/>
                <a:ext cx="540689" cy="1868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67900" y="5025226"/>
                <a:ext cx="1021743" cy="3180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879283" y="6245508"/>
            <a:ext cx="7713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PLAN</a:t>
            </a:r>
            <a:endParaRPr lang="en-IE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72420" y="3230315"/>
            <a:ext cx="15757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ELEVATION/END VIEW</a:t>
            </a:r>
            <a:endParaRPr lang="en-IE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160668" y="3171499"/>
            <a:ext cx="15757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ELEVATION/END VIEW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2108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552"/>
          </a:xfrm>
        </p:spPr>
        <p:txBody>
          <a:bodyPr/>
          <a:lstStyle/>
          <a:p>
            <a:r>
              <a:rPr lang="en-IE" dirty="0" smtClean="0"/>
              <a:t>Isometric Scale Method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6486"/>
            <a:ext cx="8915400" cy="3777622"/>
          </a:xfrm>
        </p:spPr>
        <p:txBody>
          <a:bodyPr/>
          <a:lstStyle/>
          <a:p>
            <a:r>
              <a:rPr lang="en-IE" dirty="0" smtClean="0"/>
              <a:t>Uses the </a:t>
            </a:r>
            <a:r>
              <a:rPr lang="en-IE" b="1" i="1" dirty="0" smtClean="0"/>
              <a:t>‘crows foot’ </a:t>
            </a:r>
            <a:r>
              <a:rPr lang="en-IE" dirty="0" smtClean="0"/>
              <a:t>system to draw questions (vertical line, 2 lines at 30º).</a:t>
            </a:r>
          </a:p>
          <a:p>
            <a:r>
              <a:rPr lang="en-IE" i="1" dirty="0" smtClean="0"/>
              <a:t>Widths, lengths and heights </a:t>
            </a:r>
            <a:r>
              <a:rPr lang="en-IE" dirty="0" smtClean="0"/>
              <a:t>are applied along these axes.</a:t>
            </a:r>
          </a:p>
          <a:p>
            <a:r>
              <a:rPr lang="en-IE" dirty="0" smtClean="0"/>
              <a:t>The Isometric scale alters the dimensions given in the question to make them appear a more lifelike size.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5780" y="6130437"/>
            <a:ext cx="3632116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5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6721435" y="2732509"/>
            <a:ext cx="4424350" cy="3190275"/>
            <a:chOff x="6003924" y="3856428"/>
            <a:chExt cx="3711575" cy="2737859"/>
          </a:xfrm>
        </p:grpSpPr>
        <p:pic>
          <p:nvPicPr>
            <p:cNvPr id="7" name="Picture 4" descr="Image result for isometric projection draw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924" y="3856428"/>
              <a:ext cx="3711575" cy="273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15100" y="5876925"/>
              <a:ext cx="0" cy="200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972300" y="5473324"/>
              <a:ext cx="0" cy="3369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39025" y="5025331"/>
              <a:ext cx="0" cy="504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07336" y="4542860"/>
              <a:ext cx="0" cy="720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55011" y="4076135"/>
              <a:ext cx="0" cy="936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54444" r="47918" b="14889"/>
          <a:stretch/>
        </p:blipFill>
        <p:spPr bwMode="auto">
          <a:xfrm>
            <a:off x="1720022" y="3675405"/>
            <a:ext cx="4835157" cy="23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899" y="216650"/>
            <a:ext cx="8911687" cy="729677"/>
          </a:xfrm>
        </p:spPr>
        <p:txBody>
          <a:bodyPr/>
          <a:lstStyle/>
          <a:p>
            <a:r>
              <a:rPr lang="en-IE" dirty="0" smtClean="0"/>
              <a:t>How to use the Axonometric Method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15576" y="6130437"/>
            <a:ext cx="2692320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6</a:t>
            </a:fld>
            <a:endParaRPr lang="en-IE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406451" y="558554"/>
            <a:ext cx="8269807" cy="7496982"/>
            <a:chOff x="3288354" y="1840990"/>
            <a:chExt cx="6105943" cy="5535334"/>
          </a:xfrm>
        </p:grpSpPr>
        <p:grpSp>
          <p:nvGrpSpPr>
            <p:cNvPr id="8" name="Group 7"/>
            <p:cNvGrpSpPr/>
            <p:nvPr/>
          </p:nvGrpSpPr>
          <p:grpSpPr>
            <a:xfrm>
              <a:off x="3978966" y="2044393"/>
              <a:ext cx="4734339" cy="4093594"/>
              <a:chOff x="3721211" y="2606705"/>
              <a:chExt cx="4734339" cy="409359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4818490" y="3220279"/>
                <a:ext cx="2520564" cy="2186609"/>
              </a:xfrm>
              <a:prstGeom prst="triangl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4579951" y="4304966"/>
                <a:ext cx="2208476" cy="1252996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388334" y="4273826"/>
                <a:ext cx="2197210" cy="127618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86723" y="2951260"/>
                <a:ext cx="0" cy="253514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721211" y="4273929"/>
                <a:ext cx="1667123" cy="43334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788427" y="4293091"/>
                <a:ext cx="1667123" cy="43334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954990" y="2606705"/>
                <a:ext cx="433345" cy="166712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788427" y="2618579"/>
                <a:ext cx="433345" cy="166712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78772" y="5486400"/>
                <a:ext cx="1260282" cy="1213899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842343" y="5486400"/>
                <a:ext cx="1244380" cy="1213899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flipH="1">
              <a:off x="3978966" y="2056267"/>
              <a:ext cx="1233779" cy="20886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79528" y="2056267"/>
              <a:ext cx="1233777" cy="20886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076245" y="6137987"/>
              <a:ext cx="2520564" cy="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5066845" y="4928324"/>
              <a:ext cx="2520000" cy="2448000"/>
            </a:xfrm>
            <a:prstGeom prst="arc">
              <a:avLst>
                <a:gd name="adj1" fmla="val 10868635"/>
                <a:gd name="adj2" fmla="val 2156954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Arc 36"/>
            <p:cNvSpPr/>
            <p:nvPr/>
          </p:nvSpPr>
          <p:spPr>
            <a:xfrm rot="1863411">
              <a:off x="3288354" y="1840990"/>
              <a:ext cx="2520000" cy="2448000"/>
            </a:xfrm>
            <a:prstGeom prst="arc">
              <a:avLst>
                <a:gd name="adj1" fmla="val 16358379"/>
                <a:gd name="adj2" fmla="val 5243818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Arc 37"/>
            <p:cNvSpPr/>
            <p:nvPr/>
          </p:nvSpPr>
          <p:spPr>
            <a:xfrm rot="19736589" flipH="1">
              <a:off x="6874297" y="1852864"/>
              <a:ext cx="2520000" cy="2448000"/>
            </a:xfrm>
            <a:prstGeom prst="arc">
              <a:avLst>
                <a:gd name="adj1" fmla="val 16358379"/>
                <a:gd name="adj2" fmla="val 5112089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25628" y="5026092"/>
            <a:ext cx="1440000" cy="1440000"/>
            <a:chOff x="5704400" y="5073593"/>
            <a:chExt cx="1440000" cy="1440000"/>
          </a:xfrm>
        </p:grpSpPr>
        <p:sp>
          <p:nvSpPr>
            <p:cNvPr id="42" name="Rectangle 41"/>
            <p:cNvSpPr/>
            <p:nvPr/>
          </p:nvSpPr>
          <p:spPr>
            <a:xfrm rot="2700000" flipV="1">
              <a:off x="5704400" y="5073593"/>
              <a:ext cx="1440000" cy="14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Oval 42"/>
            <p:cNvSpPr/>
            <p:nvPr/>
          </p:nvSpPr>
          <p:spPr>
            <a:xfrm>
              <a:off x="5886137" y="5267338"/>
              <a:ext cx="1080000" cy="108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7" name="Oval 46"/>
          <p:cNvSpPr/>
          <p:nvPr/>
        </p:nvSpPr>
        <p:spPr>
          <a:xfrm>
            <a:off x="5005628" y="5219837"/>
            <a:ext cx="1080000" cy="10800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5" name="Group 64"/>
          <p:cNvGrpSpPr/>
          <p:nvPr/>
        </p:nvGrpSpPr>
        <p:grpSpPr>
          <a:xfrm>
            <a:off x="6675771" y="1777160"/>
            <a:ext cx="1440000" cy="1660567"/>
            <a:chOff x="6658509" y="1769423"/>
            <a:chExt cx="1440000" cy="1660567"/>
          </a:xfrm>
        </p:grpSpPr>
        <p:sp>
          <p:nvSpPr>
            <p:cNvPr id="41" name="Rectangle 40"/>
            <p:cNvSpPr/>
            <p:nvPr/>
          </p:nvSpPr>
          <p:spPr>
            <a:xfrm rot="861148" flipV="1">
              <a:off x="6658509" y="1880443"/>
              <a:ext cx="1440000" cy="14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6685808" y="1769423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705107" y="2028701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986479" y="1741714"/>
            <a:ext cx="1440000" cy="1652649"/>
            <a:chOff x="3889004" y="1777340"/>
            <a:chExt cx="1440000" cy="1652649"/>
          </a:xfrm>
        </p:grpSpPr>
        <p:sp>
          <p:nvSpPr>
            <p:cNvPr id="40" name="Rectangle 39"/>
            <p:cNvSpPr/>
            <p:nvPr/>
          </p:nvSpPr>
          <p:spPr>
            <a:xfrm rot="20738852">
              <a:off x="3889004" y="1880443"/>
              <a:ext cx="1440000" cy="14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 flipV="1">
              <a:off x="3928753" y="2028700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924301" y="1777340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994727" y="1740014"/>
            <a:ext cx="1440000" cy="1652649"/>
            <a:chOff x="1595087" y="2143496"/>
            <a:chExt cx="1440000" cy="1652649"/>
          </a:xfrm>
        </p:grpSpPr>
        <p:sp>
          <p:nvSpPr>
            <p:cNvPr id="46" name="Rectangle 45"/>
            <p:cNvSpPr/>
            <p:nvPr/>
          </p:nvSpPr>
          <p:spPr>
            <a:xfrm rot="20738852">
              <a:off x="1595087" y="2246599"/>
              <a:ext cx="1440000" cy="1440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1646711" y="2394856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642259" y="2143496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676684" y="1777160"/>
            <a:ext cx="1440000" cy="1660567"/>
            <a:chOff x="7942338" y="3857500"/>
            <a:chExt cx="1440000" cy="1660567"/>
          </a:xfrm>
        </p:grpSpPr>
        <p:sp>
          <p:nvSpPr>
            <p:cNvPr id="45" name="Rectangle 44"/>
            <p:cNvSpPr/>
            <p:nvPr/>
          </p:nvSpPr>
          <p:spPr>
            <a:xfrm rot="861148" flipV="1">
              <a:off x="7942338" y="3963892"/>
              <a:ext cx="1440000" cy="14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7978239" y="3857500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8997538" y="4116778"/>
              <a:ext cx="356260" cy="1401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8024997" y="144225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Elevation</a:t>
            </a:r>
            <a:endParaRPr lang="en-IE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08757" y="641741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Plan</a:t>
            </a:r>
            <a:endParaRPr lang="en-IE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042556" y="14962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End View</a:t>
            </a:r>
            <a:endParaRPr lang="en-IE" b="1" dirty="0"/>
          </a:p>
        </p:txBody>
      </p:sp>
      <p:cxnSp>
        <p:nvCxnSpPr>
          <p:cNvPr id="6" name="Straight Connector 5"/>
          <p:cNvCxnSpPr>
            <a:stCxn id="9" idx="2"/>
            <a:endCxn id="37" idx="2"/>
          </p:cNvCxnSpPr>
          <p:nvPr/>
        </p:nvCxnSpPr>
        <p:spPr>
          <a:xfrm flipH="1" flipV="1">
            <a:off x="2323087" y="3673921"/>
            <a:ext cx="1504860" cy="9526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0"/>
          </p:cNvCxnSpPr>
          <p:nvPr/>
        </p:nvCxnSpPr>
        <p:spPr>
          <a:xfrm flipH="1" flipV="1">
            <a:off x="3886706" y="728309"/>
            <a:ext cx="1648150" cy="93674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9" idx="2"/>
          </p:cNvCxnSpPr>
          <p:nvPr/>
        </p:nvCxnSpPr>
        <p:spPr>
          <a:xfrm flipH="1" flipV="1">
            <a:off x="3827947" y="4626570"/>
            <a:ext cx="0" cy="17711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7228269" y="4609373"/>
            <a:ext cx="0" cy="17711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" idx="4"/>
          </p:cNvCxnSpPr>
          <p:nvPr/>
        </p:nvCxnSpPr>
        <p:spPr>
          <a:xfrm flipV="1">
            <a:off x="7241765" y="3704978"/>
            <a:ext cx="1494509" cy="9215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" idx="0"/>
          </p:cNvCxnSpPr>
          <p:nvPr/>
        </p:nvCxnSpPr>
        <p:spPr>
          <a:xfrm flipV="1">
            <a:off x="5534856" y="838838"/>
            <a:ext cx="1548065" cy="8262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12978" y="1717834"/>
            <a:ext cx="3734049" cy="2106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524753" y="2121054"/>
            <a:ext cx="3734049" cy="2106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161010" y="3482814"/>
            <a:ext cx="3734049" cy="2106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524753" y="2264574"/>
            <a:ext cx="36000" cy="34815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554625" y="1196682"/>
            <a:ext cx="9000" cy="559006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570241" y="2232406"/>
            <a:ext cx="57733" cy="34815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6675771" y="1775595"/>
            <a:ext cx="1440000" cy="1660567"/>
            <a:chOff x="6658509" y="1769423"/>
            <a:chExt cx="1440000" cy="1660567"/>
          </a:xfrm>
        </p:grpSpPr>
        <p:sp>
          <p:nvSpPr>
            <p:cNvPr id="102" name="Rectangle 101"/>
            <p:cNvSpPr/>
            <p:nvPr/>
          </p:nvSpPr>
          <p:spPr>
            <a:xfrm rot="861148" flipV="1">
              <a:off x="6658509" y="1880443"/>
              <a:ext cx="1440000" cy="1440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6685808" y="1769423"/>
              <a:ext cx="356260" cy="140128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05107" y="2028701"/>
              <a:ext cx="356260" cy="140128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994727" y="1741714"/>
            <a:ext cx="1440000" cy="1652649"/>
            <a:chOff x="3889004" y="1777340"/>
            <a:chExt cx="1440000" cy="1652649"/>
          </a:xfrm>
        </p:grpSpPr>
        <p:sp>
          <p:nvSpPr>
            <p:cNvPr id="106" name="Rectangle 105"/>
            <p:cNvSpPr/>
            <p:nvPr/>
          </p:nvSpPr>
          <p:spPr>
            <a:xfrm rot="20738852">
              <a:off x="3889004" y="1880443"/>
              <a:ext cx="1440000" cy="1440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3928753" y="2028700"/>
              <a:ext cx="356260" cy="140128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4924301" y="1777340"/>
              <a:ext cx="356260" cy="140128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824381" y="5021762"/>
            <a:ext cx="1440000" cy="1440000"/>
            <a:chOff x="5704400" y="5073593"/>
            <a:chExt cx="1440000" cy="1440000"/>
          </a:xfrm>
        </p:grpSpPr>
        <p:sp>
          <p:nvSpPr>
            <p:cNvPr id="110" name="Rectangle 109"/>
            <p:cNvSpPr/>
            <p:nvPr/>
          </p:nvSpPr>
          <p:spPr>
            <a:xfrm rot="2700000" flipV="1">
              <a:off x="5704400" y="5073593"/>
              <a:ext cx="1440000" cy="1440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86137" y="5267338"/>
              <a:ext cx="1080000" cy="10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V="1">
            <a:off x="5563625" y="4227054"/>
            <a:ext cx="1035479" cy="57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560753" y="2440658"/>
            <a:ext cx="1013742" cy="5640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56293" y="3017481"/>
            <a:ext cx="0" cy="12095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63625" y="3650577"/>
            <a:ext cx="0" cy="11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599104" y="3057164"/>
            <a:ext cx="20472" cy="11698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65033" y="4227054"/>
            <a:ext cx="998592" cy="57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575903" y="3030524"/>
            <a:ext cx="998592" cy="604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563625" y="2440658"/>
            <a:ext cx="1055951" cy="618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574495" y="3059205"/>
            <a:ext cx="1045081" cy="573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8900000" flipV="1">
            <a:off x="5011600" y="5764167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2700000" flipV="1">
            <a:off x="5015445" y="5759837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035450" y="2631133"/>
            <a:ext cx="0" cy="3276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4500000">
            <a:off x="5013225" y="5755445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6300000" flipV="1">
            <a:off x="5013225" y="5764971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900000" flipV="1">
            <a:off x="5017050" y="5768144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20700000">
            <a:off x="5022974" y="5764970"/>
            <a:ext cx="10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5168700" y="2539578"/>
            <a:ext cx="0" cy="3600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933438" y="2546005"/>
            <a:ext cx="0" cy="3600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072364" y="2655695"/>
            <a:ext cx="0" cy="3240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413462" y="2481942"/>
            <a:ext cx="0" cy="3780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5696250" y="2497045"/>
            <a:ext cx="0" cy="3780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62543" y="5359924"/>
            <a:ext cx="763676" cy="76367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82920" y="1775902"/>
            <a:ext cx="998924" cy="2706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6980" y="4876800"/>
            <a:ext cx="488321" cy="484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422840" y="4946352"/>
            <a:ext cx="305968" cy="297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078650" y="5604753"/>
            <a:ext cx="305968" cy="297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943419" y="5650108"/>
            <a:ext cx="488321" cy="484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075370" y="5458783"/>
            <a:ext cx="178145" cy="1725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692988" y="5070810"/>
            <a:ext cx="178145" cy="1725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935099" y="5276177"/>
            <a:ext cx="123891" cy="104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152474" y="5194158"/>
            <a:ext cx="361903" cy="3733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7630516" y="1736311"/>
            <a:ext cx="478285" cy="140395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028034" y="5219837"/>
            <a:ext cx="108000" cy="1086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7528382" y="1861321"/>
            <a:ext cx="108000" cy="1086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Oval 137"/>
          <p:cNvSpPr/>
          <p:nvPr/>
        </p:nvSpPr>
        <p:spPr>
          <a:xfrm>
            <a:off x="7797658" y="194308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Oval 138"/>
          <p:cNvSpPr/>
          <p:nvPr/>
        </p:nvSpPr>
        <p:spPr>
          <a:xfrm>
            <a:off x="7934926" y="197468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Oval 139"/>
          <p:cNvSpPr/>
          <p:nvPr/>
        </p:nvSpPr>
        <p:spPr>
          <a:xfrm>
            <a:off x="8030105" y="2010984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Oval 140"/>
          <p:cNvSpPr/>
          <p:nvPr/>
        </p:nvSpPr>
        <p:spPr>
          <a:xfrm>
            <a:off x="7294788" y="1808364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Oval 141"/>
          <p:cNvSpPr/>
          <p:nvPr/>
        </p:nvSpPr>
        <p:spPr>
          <a:xfrm>
            <a:off x="7134899" y="176816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Oval 142"/>
          <p:cNvSpPr/>
          <p:nvPr/>
        </p:nvSpPr>
        <p:spPr>
          <a:xfrm>
            <a:off x="7027468" y="1745298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20379" y="1791644"/>
            <a:ext cx="2245918" cy="12500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924981" y="1805365"/>
            <a:ext cx="2245918" cy="12500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80002" y="1852132"/>
            <a:ext cx="2354443" cy="13219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124450" y="1925721"/>
            <a:ext cx="2457932" cy="13651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382853" y="1979085"/>
            <a:ext cx="2457932" cy="13651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5511799" y="2020398"/>
            <a:ext cx="2457932" cy="13651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5614869" y="2058636"/>
            <a:ext cx="2457932" cy="13651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5129721" y="32188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5377462" y="32741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5650977" y="32672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5893198" y="321293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Oval 146"/>
          <p:cNvSpPr/>
          <p:nvPr/>
        </p:nvSpPr>
        <p:spPr>
          <a:xfrm>
            <a:off x="6036391" y="30401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6036364" y="292356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5894989" y="277662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5005628" y="30981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Oval 151"/>
          <p:cNvSpPr/>
          <p:nvPr/>
        </p:nvSpPr>
        <p:spPr>
          <a:xfrm>
            <a:off x="5005628" y="295852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5126543" y="281419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5382853" y="27487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5652601" y="273483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 rot="21321489">
            <a:off x="5028941" y="2763332"/>
            <a:ext cx="1051761" cy="57584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" name="Group 2"/>
          <p:cNvGrpSpPr/>
          <p:nvPr/>
        </p:nvGrpSpPr>
        <p:grpSpPr>
          <a:xfrm>
            <a:off x="9250878" y="1448790"/>
            <a:ext cx="2799004" cy="4420892"/>
            <a:chOff x="9250878" y="1448790"/>
            <a:chExt cx="2799004" cy="4420892"/>
          </a:xfrm>
        </p:grpSpPr>
        <p:grpSp>
          <p:nvGrpSpPr>
            <p:cNvPr id="57" name="Group 56"/>
            <p:cNvGrpSpPr/>
            <p:nvPr/>
          </p:nvGrpSpPr>
          <p:grpSpPr>
            <a:xfrm>
              <a:off x="9250878" y="1448790"/>
              <a:ext cx="2588818" cy="3573690"/>
              <a:chOff x="9144000" y="1270660"/>
              <a:chExt cx="2588818" cy="3573690"/>
            </a:xfrm>
          </p:grpSpPr>
          <p:grpSp>
            <p:nvGrpSpPr>
              <p:cNvPr id="50" name="Group 49"/>
              <p:cNvGrpSpPr>
                <a:grpSpLocks noChangeAspect="1"/>
              </p:cNvGrpSpPr>
              <p:nvPr/>
            </p:nvGrpSpPr>
            <p:grpSpPr>
              <a:xfrm>
                <a:off x="9298380" y="2089670"/>
                <a:ext cx="2434438" cy="2247537"/>
                <a:chOff x="1116280" y="1246523"/>
                <a:chExt cx="1567540" cy="1447194"/>
              </a:xfrm>
            </p:grpSpPr>
            <p:sp>
              <p:nvSpPr>
                <p:cNvPr id="34" name="Parallelogram 33"/>
                <p:cNvSpPr/>
                <p:nvPr/>
              </p:nvSpPr>
              <p:spPr>
                <a:xfrm rot="1395456" flipV="1">
                  <a:off x="1116280" y="1733798"/>
                  <a:ext cx="1068779" cy="783771"/>
                </a:xfrm>
                <a:prstGeom prst="parallelogram">
                  <a:avLst>
                    <a:gd name="adj" fmla="val 44130"/>
                  </a:avLst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5" name="Parallelogram 34"/>
                <p:cNvSpPr/>
                <p:nvPr/>
              </p:nvSpPr>
              <p:spPr>
                <a:xfrm rot="16200000" flipV="1">
                  <a:off x="1734785" y="1744682"/>
                  <a:ext cx="1197427" cy="700643"/>
                </a:xfrm>
                <a:prstGeom prst="parallelogram">
                  <a:avLst>
                    <a:gd name="adj" fmla="val 48485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48" name="Parallelogram 47"/>
                <p:cNvSpPr/>
                <p:nvPr/>
              </p:nvSpPr>
              <p:spPr>
                <a:xfrm rot="1371539">
                  <a:off x="1378864" y="1246523"/>
                  <a:ext cx="1248219" cy="578061"/>
                </a:xfrm>
                <a:prstGeom prst="parallelogram">
                  <a:avLst>
                    <a:gd name="adj" fmla="val 921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636245" y="1376764"/>
                  <a:ext cx="707829" cy="31350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cxnSp>
            <p:nvCxnSpPr>
              <p:cNvPr id="52" name="Straight Arrow Connector 51"/>
              <p:cNvCxnSpPr/>
              <p:nvPr/>
            </p:nvCxnSpPr>
            <p:spPr>
              <a:xfrm>
                <a:off x="10616540" y="1270660"/>
                <a:ext cx="11875" cy="6768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9144000" y="4191990"/>
                <a:ext cx="665018" cy="4512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0664042" y="1294411"/>
                <a:ext cx="31931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B</a:t>
                </a:r>
                <a:endParaRPr lang="en-IE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213273" y="4475018"/>
                <a:ext cx="3561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A</a:t>
                </a:r>
                <a:endParaRPr lang="en-IE" b="1" dirty="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9250878" y="4946352"/>
              <a:ext cx="27990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The </a:t>
              </a:r>
              <a:r>
                <a:rPr lang="en-IE" b="1" dirty="0" smtClean="0">
                  <a:solidFill>
                    <a:srgbClr val="00B0F0"/>
                  </a:solidFill>
                </a:rPr>
                <a:t>blue</a:t>
              </a:r>
              <a:r>
                <a:rPr lang="en-IE" b="1" dirty="0" smtClean="0"/>
                <a:t> </a:t>
              </a:r>
              <a:r>
                <a:rPr lang="en-IE" dirty="0" smtClean="0"/>
                <a:t>circle is a hole that passes fully through.</a:t>
              </a:r>
              <a:endParaRPr lang="en-IE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328432" y="4997118"/>
            <a:ext cx="237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As you can see, we only required 2 orthographic views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996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36" grpId="0" animBg="1"/>
      <p:bldP spid="136" grpId="1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35" grpId="0" animBg="1"/>
      <p:bldP spid="135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/>
          <a:lstStyle/>
          <a:p>
            <a:r>
              <a:rPr lang="en-IE" dirty="0" smtClean="0"/>
              <a:t>How to Use the ‘</a:t>
            </a:r>
            <a:r>
              <a:rPr lang="en-IE" i="1" dirty="0" smtClean="0"/>
              <a:t>Crows foot’ 	</a:t>
            </a:r>
            <a:r>
              <a:rPr lang="en-IE" dirty="0" smtClean="0"/>
              <a:t>Method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0868" y="6130437"/>
            <a:ext cx="2637027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7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127667" y="1358688"/>
            <a:ext cx="1" cy="44586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27668" y="3930732"/>
            <a:ext cx="3329348" cy="188579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46317" y="3693226"/>
            <a:ext cx="3681351" cy="212329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44" y="3265712"/>
            <a:ext cx="4860000" cy="27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6758" y="3482956"/>
            <a:ext cx="4692932" cy="26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0804208" y="3823855"/>
            <a:ext cx="1035491" cy="53077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18354" y="4873628"/>
            <a:ext cx="1298725" cy="7666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3958" y="2828483"/>
            <a:ext cx="0" cy="21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57692" y="4864828"/>
            <a:ext cx="1298725" cy="766644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665023" y="2828483"/>
            <a:ext cx="0" cy="21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549968" y="3890483"/>
            <a:ext cx="988990" cy="416473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839699" y="2380926"/>
            <a:ext cx="0" cy="1230827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792342" y="3265712"/>
            <a:ext cx="0" cy="1489164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7036" y="2165643"/>
            <a:ext cx="4692932" cy="26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>
            <a:off x="6127668" y="3243923"/>
            <a:ext cx="1496290" cy="8568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72" y="1991657"/>
            <a:ext cx="4860000" cy="27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 flipV="1">
            <a:off x="4665023" y="3265712"/>
            <a:ext cx="1454551" cy="81890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665023" y="2447782"/>
            <a:ext cx="1454551" cy="83176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128566" y="2454213"/>
            <a:ext cx="1495392" cy="81149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67" y="1370563"/>
            <a:ext cx="5082463" cy="27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00" y1="97600" x2="3320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937" y="1509169"/>
            <a:ext cx="4692932" cy="26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 flipH="1" flipV="1">
            <a:off x="4665023" y="4952483"/>
            <a:ext cx="1462645" cy="8640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136393" y="4952482"/>
            <a:ext cx="1462645" cy="8640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665023" y="3279551"/>
            <a:ext cx="1" cy="1656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136392" y="4107598"/>
            <a:ext cx="1" cy="1656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595077" y="3286997"/>
            <a:ext cx="1" cy="1656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44940" y="3265712"/>
            <a:ext cx="1454098" cy="8235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682295" y="3275985"/>
            <a:ext cx="1454098" cy="8235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119574" y="2466909"/>
            <a:ext cx="1454098" cy="7770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690843" y="2466909"/>
            <a:ext cx="1445550" cy="812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9124507" y="1150271"/>
            <a:ext cx="2799004" cy="4420892"/>
            <a:chOff x="9250878" y="1448790"/>
            <a:chExt cx="2799004" cy="4420892"/>
          </a:xfrm>
        </p:grpSpPr>
        <p:grpSp>
          <p:nvGrpSpPr>
            <p:cNvPr id="17" name="Group 16"/>
            <p:cNvGrpSpPr/>
            <p:nvPr/>
          </p:nvGrpSpPr>
          <p:grpSpPr>
            <a:xfrm>
              <a:off x="9250878" y="1448790"/>
              <a:ext cx="2588818" cy="3573690"/>
              <a:chOff x="9144000" y="1270660"/>
              <a:chExt cx="2588818" cy="3573690"/>
            </a:xfrm>
          </p:grpSpPr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>
                <a:off x="9298380" y="2089670"/>
                <a:ext cx="2434438" cy="2247537"/>
                <a:chOff x="1116280" y="1246523"/>
                <a:chExt cx="1567540" cy="1447194"/>
              </a:xfrm>
            </p:grpSpPr>
            <p:sp>
              <p:nvSpPr>
                <p:cNvPr id="24" name="Parallelogram 23"/>
                <p:cNvSpPr/>
                <p:nvPr/>
              </p:nvSpPr>
              <p:spPr>
                <a:xfrm rot="1395456" flipV="1">
                  <a:off x="1116280" y="1733798"/>
                  <a:ext cx="1068779" cy="783771"/>
                </a:xfrm>
                <a:prstGeom prst="parallelogram">
                  <a:avLst>
                    <a:gd name="adj" fmla="val 44130"/>
                  </a:avLst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5" name="Parallelogram 24"/>
                <p:cNvSpPr/>
                <p:nvPr/>
              </p:nvSpPr>
              <p:spPr>
                <a:xfrm rot="16200000" flipV="1">
                  <a:off x="1734785" y="1744682"/>
                  <a:ext cx="1197427" cy="700643"/>
                </a:xfrm>
                <a:prstGeom prst="parallelogram">
                  <a:avLst>
                    <a:gd name="adj" fmla="val 48485"/>
                  </a:avLst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6" name="Parallelogram 25"/>
                <p:cNvSpPr/>
                <p:nvPr/>
              </p:nvSpPr>
              <p:spPr>
                <a:xfrm rot="1371539">
                  <a:off x="1378864" y="1246523"/>
                  <a:ext cx="1248219" cy="578061"/>
                </a:xfrm>
                <a:prstGeom prst="parallelogram">
                  <a:avLst>
                    <a:gd name="adj" fmla="val 921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>
              <a:xfrm>
                <a:off x="10616540" y="1270660"/>
                <a:ext cx="11875" cy="6768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9144000" y="4191990"/>
                <a:ext cx="665018" cy="4512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0664042" y="1294411"/>
                <a:ext cx="31931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B</a:t>
                </a:r>
                <a:endParaRPr lang="en-IE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213273" y="4475018"/>
                <a:ext cx="3561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A</a:t>
                </a:r>
                <a:endParaRPr lang="en-IE" b="1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9250878" y="4946352"/>
              <a:ext cx="27990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The </a:t>
              </a:r>
              <a:r>
                <a:rPr lang="en-IE" b="1" dirty="0" smtClean="0">
                  <a:solidFill>
                    <a:srgbClr val="00B0F0"/>
                  </a:solidFill>
                </a:rPr>
                <a:t>blue</a:t>
              </a:r>
              <a:r>
                <a:rPr lang="en-IE" b="1" dirty="0" smtClean="0"/>
                <a:t> </a:t>
              </a:r>
              <a:r>
                <a:rPr lang="en-IE" dirty="0" smtClean="0"/>
                <a:t>circle is a hole that passes fully through.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743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6145959" y="3656440"/>
            <a:ext cx="3681351" cy="212329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27667" y="1358688"/>
            <a:ext cx="1" cy="44586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83269" y="4619297"/>
            <a:ext cx="2044400" cy="119722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11" y="624110"/>
            <a:ext cx="9360502" cy="1280890"/>
          </a:xfrm>
        </p:spPr>
        <p:txBody>
          <a:bodyPr/>
          <a:lstStyle/>
          <a:p>
            <a:r>
              <a:rPr lang="en-IE" dirty="0" smtClean="0"/>
              <a:t>Circles in Isometric Using the ‘</a:t>
            </a:r>
            <a:r>
              <a:rPr lang="en-IE" i="1" dirty="0" smtClean="0"/>
              <a:t>Crows foot’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3118" y="6085490"/>
            <a:ext cx="3514778" cy="415343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8</a:t>
            </a:fld>
            <a:endParaRPr lang="en-IE"/>
          </a:p>
        </p:txBody>
      </p:sp>
      <p:grpSp>
        <p:nvGrpSpPr>
          <p:cNvPr id="15" name="Group 14"/>
          <p:cNvGrpSpPr/>
          <p:nvPr/>
        </p:nvGrpSpPr>
        <p:grpSpPr>
          <a:xfrm>
            <a:off x="4665023" y="2458283"/>
            <a:ext cx="2934015" cy="3358243"/>
            <a:chOff x="4665023" y="2458283"/>
            <a:chExt cx="2934015" cy="3358243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665023" y="4952483"/>
              <a:ext cx="1462645" cy="8640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136393" y="4952482"/>
              <a:ext cx="1462645" cy="8640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665023" y="3279551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7595077" y="3286997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44940" y="3265712"/>
              <a:ext cx="1454098" cy="8235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682295" y="3275985"/>
              <a:ext cx="1454098" cy="8235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28200" y="2466909"/>
              <a:ext cx="1454098" cy="7770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673591" y="2458283"/>
              <a:ext cx="1445550" cy="8126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136392" y="4107598"/>
              <a:ext cx="1" cy="1656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6"/>
          <p:cNvGrpSpPr/>
          <p:nvPr/>
        </p:nvGrpSpPr>
        <p:grpSpPr>
          <a:xfrm>
            <a:off x="9321823" y="2657478"/>
            <a:ext cx="2588818" cy="3573690"/>
            <a:chOff x="9144000" y="1270660"/>
            <a:chExt cx="2588818" cy="3573690"/>
          </a:xfrm>
        </p:grpSpPr>
        <p:grpSp>
          <p:nvGrpSpPr>
            <p:cNvPr id="22" name="Group 49"/>
            <p:cNvGrpSpPr>
              <a:grpSpLocks noChangeAspect="1"/>
            </p:cNvGrpSpPr>
            <p:nvPr/>
          </p:nvGrpSpPr>
          <p:grpSpPr>
            <a:xfrm>
              <a:off x="9298380" y="2089670"/>
              <a:ext cx="2434438" cy="2247537"/>
              <a:chOff x="1116280" y="1246523"/>
              <a:chExt cx="1567540" cy="1447194"/>
            </a:xfrm>
          </p:grpSpPr>
          <p:sp>
            <p:nvSpPr>
              <p:cNvPr id="27" name="Parallelogram 26"/>
              <p:cNvSpPr/>
              <p:nvPr/>
            </p:nvSpPr>
            <p:spPr>
              <a:xfrm rot="1395456" flipV="1">
                <a:off x="1116280" y="1733798"/>
                <a:ext cx="1068779" cy="783771"/>
              </a:xfrm>
              <a:prstGeom prst="parallelogram">
                <a:avLst>
                  <a:gd name="adj" fmla="val 4413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" name="Parallelogram 27"/>
              <p:cNvSpPr/>
              <p:nvPr/>
            </p:nvSpPr>
            <p:spPr>
              <a:xfrm rot="16200000" flipV="1">
                <a:off x="1734785" y="1744682"/>
                <a:ext cx="1197427" cy="700643"/>
              </a:xfrm>
              <a:prstGeom prst="parallelogram">
                <a:avLst>
                  <a:gd name="adj" fmla="val 48485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 rot="1371539">
                <a:off x="1378864" y="1246523"/>
                <a:ext cx="1248219" cy="578061"/>
              </a:xfrm>
              <a:prstGeom prst="parallelogram">
                <a:avLst>
                  <a:gd name="adj" fmla="val 9218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636245" y="1376764"/>
                <a:ext cx="707829" cy="3135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0616540" y="1270660"/>
              <a:ext cx="11875" cy="6768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9144000" y="4191990"/>
              <a:ext cx="665018" cy="451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664042" y="1294411"/>
              <a:ext cx="31931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E" b="1" dirty="0" smtClean="0"/>
                <a:t>B</a:t>
              </a:r>
              <a:endParaRPr lang="en-IE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13273" y="4475018"/>
              <a:ext cx="356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E" b="1" dirty="0" smtClean="0"/>
                <a:t>A</a:t>
              </a:r>
              <a:endParaRPr lang="en-IE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7269" y="4051739"/>
            <a:ext cx="2160000" cy="2160000"/>
            <a:chOff x="1245476" y="2017984"/>
            <a:chExt cx="1483392" cy="1321102"/>
          </a:xfrm>
        </p:grpSpPr>
        <p:sp>
          <p:nvSpPr>
            <p:cNvPr id="31" name="Oval 30"/>
            <p:cNvSpPr/>
            <p:nvPr/>
          </p:nvSpPr>
          <p:spPr>
            <a:xfrm>
              <a:off x="1367054" y="2142462"/>
              <a:ext cx="1236160" cy="110091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45476" y="2017984"/>
              <a:ext cx="1483392" cy="13211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2" name="Oval 31"/>
          <p:cNvSpPr/>
          <p:nvPr/>
        </p:nvSpPr>
        <p:spPr>
          <a:xfrm>
            <a:off x="1977269" y="4253528"/>
            <a:ext cx="1800000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94295" y="4587767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1"/>
            <a:endCxn id="33" idx="3"/>
          </p:cNvCxnSpPr>
          <p:nvPr/>
        </p:nvCxnSpPr>
        <p:spPr>
          <a:xfrm>
            <a:off x="1797269" y="5131739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92015" y="5717627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890389" y="4074607"/>
            <a:ext cx="0" cy="21285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13472" y="4542393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2836389" y="420126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1920301" y="5077739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2118075" y="565569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2839797" y="6007636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3533955" y="4538031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3538558" y="565133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720301" y="5077739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5417318" y="2832350"/>
            <a:ext cx="1457282" cy="8231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05882" y="2855416"/>
            <a:ext cx="1417606" cy="79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91194" y="3080903"/>
            <a:ext cx="1417606" cy="779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25958" y="2665641"/>
            <a:ext cx="1417606" cy="779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2" idx="6"/>
          </p:cNvCxnSpPr>
          <p:nvPr/>
        </p:nvCxnSpPr>
        <p:spPr>
          <a:xfrm>
            <a:off x="2028301" y="5131739"/>
            <a:ext cx="848968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530683" y="3251416"/>
            <a:ext cx="605709" cy="336587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299959" y="2793945"/>
            <a:ext cx="1692000" cy="9435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5245959" y="3259366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459431" y="3539745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5522522" y="2864604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6154585" y="2747978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6006685" y="3675424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6721371" y="3533885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6937959" y="3144549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6675925" y="2869478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315202" y="3026078"/>
            <a:ext cx="446732" cy="2469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172075" y="4587767"/>
            <a:ext cx="702226" cy="862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2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1724"/>
          </a:xfrm>
        </p:spPr>
        <p:txBody>
          <a:bodyPr/>
          <a:lstStyle/>
          <a:p>
            <a:r>
              <a:rPr lang="en-IE" dirty="0" smtClean="0"/>
              <a:t>How to use the Isometric Scale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5214" y="6130437"/>
            <a:ext cx="3202682" cy="370396"/>
          </a:xfrm>
        </p:spPr>
        <p:txBody>
          <a:bodyPr/>
          <a:lstStyle/>
          <a:p>
            <a:r>
              <a:rPr lang="en-US" dirty="0" smtClean="0"/>
              <a:t>Principles of Graphics © Mr. McCarthy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B692-CACD-461A-A095-C16912FF816A}" type="slidenum">
              <a:rPr lang="en-IE" smtClean="0"/>
              <a:pPr/>
              <a:t>9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>
            <a:off x="2543503" y="5854262"/>
            <a:ext cx="66530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" idx="2"/>
          </p:cNvCxnSpPr>
          <p:nvPr/>
        </p:nvCxnSpPr>
        <p:spPr>
          <a:xfrm flipV="1">
            <a:off x="2543503" y="1355834"/>
            <a:ext cx="4505266" cy="4498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9800000" flipV="1">
            <a:off x="2097833" y="4190999"/>
            <a:ext cx="665304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1597" y="4958697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 smtClean="0">
                <a:solidFill>
                  <a:srgbClr val="FF0000"/>
                </a:solidFill>
              </a:rPr>
              <a:t>45º</a:t>
            </a:r>
            <a:endParaRPr lang="en-IE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6305" y="5084821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 smtClean="0">
                <a:solidFill>
                  <a:srgbClr val="00B0F0"/>
                </a:solidFill>
              </a:rPr>
              <a:t>30º</a:t>
            </a:r>
            <a:endParaRPr lang="en-IE" sz="4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1846" y="854408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 smtClean="0">
                <a:solidFill>
                  <a:srgbClr val="FF0000"/>
                </a:solidFill>
              </a:rPr>
              <a:t>45º</a:t>
            </a:r>
            <a:endParaRPr lang="en-IE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1845" y="1721509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 smtClean="0">
                <a:solidFill>
                  <a:srgbClr val="00B0F0"/>
                </a:solidFill>
              </a:rPr>
              <a:t>30º</a:t>
            </a:r>
            <a:endParaRPr lang="en-IE" sz="4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8918" y="2527736"/>
            <a:ext cx="173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FF0000"/>
                </a:solidFill>
              </a:rPr>
              <a:t>True / Given Length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1007" y="3381203"/>
            <a:ext cx="173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00B0F0"/>
                </a:solidFill>
              </a:rPr>
              <a:t>Isometric Length</a:t>
            </a:r>
            <a:endParaRPr lang="en-IE" sz="2000" b="1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38400" y="3735146"/>
            <a:ext cx="1997621" cy="19929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12240">
            <a:off x="1913600" y="4454444"/>
            <a:ext cx="251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00B050"/>
                </a:solidFill>
              </a:rPr>
              <a:t>Apply Dimension</a:t>
            </a:r>
            <a:endParaRPr lang="en-IE" sz="2000" b="1" dirty="0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19448" y="3768124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4573448" y="3822124"/>
            <a:ext cx="0" cy="862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525952" y="4619876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8" grpId="0"/>
      <p:bldP spid="21" grpId="0"/>
      <p:bldP spid="22" grpId="0" animBg="1"/>
      <p:bldP spid="19" grpId="0" animBg="1"/>
    </p:bldLst>
  </p:timing>
</p:sld>
</file>

<file path=ppt/theme/theme1.xml><?xml version="1.0" encoding="utf-8"?>
<a:theme xmlns:a="http://schemas.openxmlformats.org/drawingml/2006/main" name="Wisp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410</TotalTime>
  <Words>434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Isometric Projection</vt:lpstr>
      <vt:lpstr>What is Isometric Projection?</vt:lpstr>
      <vt:lpstr>How to draw an Isometric Drawing</vt:lpstr>
      <vt:lpstr>Axonometric Method</vt:lpstr>
      <vt:lpstr>Isometric Scale Method</vt:lpstr>
      <vt:lpstr>How to use the Axonometric Method</vt:lpstr>
      <vt:lpstr>How to Use the ‘Crows foot’  Method</vt:lpstr>
      <vt:lpstr>Circles in Isometric Using the ‘Crows foot’</vt:lpstr>
      <vt:lpstr>How to use the Isometric Scale</vt:lpstr>
      <vt:lpstr>Drawing Spheres in Isometric</vt:lpstr>
      <vt:lpstr>Spheres appear as Circles… Always!</vt:lpstr>
      <vt:lpstr>How to draw a Sphere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Polygons</dc:title>
  <dc:creator>Aidan McCarthy</dc:creator>
  <cp:lastModifiedBy>E O' Connor</cp:lastModifiedBy>
  <cp:revision>53</cp:revision>
  <dcterms:created xsi:type="dcterms:W3CDTF">2016-11-17T13:01:50Z</dcterms:created>
  <dcterms:modified xsi:type="dcterms:W3CDTF">2017-12-11T16:41:14Z</dcterms:modified>
</cp:coreProperties>
</file>