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74" r:id="rId7"/>
    <p:sldId id="275" r:id="rId8"/>
    <p:sldId id="272" r:id="rId9"/>
    <p:sldId id="263" r:id="rId10"/>
    <p:sldId id="271" r:id="rId11"/>
    <p:sldId id="264" r:id="rId12"/>
    <p:sldId id="266" r:id="rId13"/>
    <p:sldId id="276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5" autoAdjust="0"/>
    <p:restoredTop sz="94660"/>
  </p:normalViewPr>
  <p:slideViewPr>
    <p:cSldViewPr snapToGrid="0">
      <p:cViewPr>
        <p:scale>
          <a:sx n="80" d="100"/>
          <a:sy n="80" d="100"/>
        </p:scale>
        <p:origin x="-1194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35DB6-9E53-434A-8DAF-F5208D33A4E2}" type="datetimeFigureOut">
              <a:rPr lang="en-IE" smtClean="0"/>
              <a:t>26/10/2017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64378-E726-49A8-9F77-FFC4D1E1F8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088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7BC1-E1BD-435F-9DBC-9B0A665D2B67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F462-0154-4FC6-9214-DF8649226100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4E97-B4C7-43B5-9336-7652C1E39496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6CA9-2630-4C71-805E-98286AB8B3B1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1B9D-DCFA-4F68-8FEF-6BA0ADC396F5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8374-C9DF-4776-BA19-65E21A6F3BA1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BD9F-936A-4B31-88BE-B034944431F2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4300-CFB2-43EB-BE23-FE0D1DEF4782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5835-ED38-451E-87AB-C6AE6EEEB04E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D356-B330-42D0-AEAC-3EC90D6CC220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BEE-DD1A-4079-BDF6-26BA0AF08FF4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604C-FD3F-4C84-973F-44D014BC9824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31A2-C0DE-4485-83B1-0DD1D651224D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B283-39BF-48D6-967D-ECA9DDFB5198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1AC8-B6ED-45D4-9C06-7C2FE4E348B4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BC55-9D22-4807-AC53-FECABAD76AEA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0CEF-5AB9-41E5-AE21-34CF0D28B199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Developments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Mr. McCarthy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62178" y="683931"/>
            <a:ext cx="8707370" cy="1952944"/>
            <a:chOff x="3821898" y="556340"/>
            <a:chExt cx="7607407" cy="15204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23730" y="666111"/>
              <a:ext cx="5605575" cy="14106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1898" y="556340"/>
              <a:ext cx="2001832" cy="1410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99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Truncated Cylinders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091" y="1529752"/>
            <a:ext cx="4743241" cy="4396596"/>
          </a:xfrm>
        </p:spPr>
        <p:txBody>
          <a:bodyPr>
            <a:normAutofit/>
          </a:bodyPr>
          <a:lstStyle/>
          <a:p>
            <a:r>
              <a:rPr lang="en-IE" sz="2400" dirty="0" smtClean="0"/>
              <a:t>Usually have a long side and a short side.</a:t>
            </a:r>
          </a:p>
          <a:p>
            <a:r>
              <a:rPr lang="en-IE" sz="2400" dirty="0" smtClean="0"/>
              <a:t>We always begin and end the development with the shortest edge.</a:t>
            </a:r>
          </a:p>
          <a:p>
            <a:r>
              <a:rPr lang="en-IE" sz="2400" dirty="0" smtClean="0"/>
              <a:t>The development will rise and fall over one full development of the shape.</a:t>
            </a:r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87132" y="6196193"/>
            <a:ext cx="3152804" cy="365125"/>
          </a:xfrm>
        </p:spPr>
        <p:txBody>
          <a:bodyPr/>
          <a:lstStyle/>
          <a:p>
            <a:r>
              <a:rPr lang="en-GB" dirty="0" smtClean="0"/>
              <a:t>Mr. McCarthy © Principles of Graphics</a:t>
            </a:r>
            <a:endParaRPr lang="en-US" dirty="0"/>
          </a:p>
        </p:txBody>
      </p:sp>
      <p:pic>
        <p:nvPicPr>
          <p:cNvPr id="1026" name="Picture 2" descr="Image result for cylinder development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4511" y="1439921"/>
            <a:ext cx="4127631" cy="3451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93" y="580978"/>
            <a:ext cx="8911687" cy="740864"/>
          </a:xfrm>
        </p:spPr>
        <p:txBody>
          <a:bodyPr/>
          <a:lstStyle/>
          <a:p>
            <a:r>
              <a:rPr lang="en-IE" dirty="0"/>
              <a:t>Angular Cut </a:t>
            </a:r>
            <a:r>
              <a:rPr lang="en-IE" dirty="0" smtClean="0"/>
              <a:t>(Truncated)Cylinders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98395" y="6374347"/>
            <a:ext cx="3003206" cy="365125"/>
          </a:xfrm>
        </p:spPr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21524" y="4598698"/>
            <a:ext cx="1800000" cy="180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46272" y="5051914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667" r="99000">
                        <a14:backgroundMark x1="24333" y1="54333" x2="29667" y2="52333"/>
                        <a14:backgroundMark x1="48667" y1="48333" x2="48667" y2="48333"/>
                        <a14:backgroundMark x1="52667" y1="48333" x2="52667" y2="4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2439306" y="4385532"/>
            <a:ext cx="2857500" cy="2857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964526" y="5051914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 flipV="1">
            <a:off x="2955397" y="5051914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>
            <a:off x="2946270" y="5051914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2830648" y="5498698"/>
            <a:ext cx="180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H="1" flipV="1">
            <a:off x="2821521" y="5498697"/>
            <a:ext cx="180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667" r="99000">
                        <a14:backgroundMark x1="24333" y1="54333" x2="29667" y2="52333"/>
                        <a14:backgroundMark x1="48667" y1="48333" x2="48667" y2="48333"/>
                        <a14:backgroundMark x1="52667" y1="48333" x2="52667" y2="4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752940" y="3764669"/>
            <a:ext cx="2857500" cy="28575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937931" y="2709468"/>
            <a:ext cx="8337" cy="2304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96775" y="1696278"/>
            <a:ext cx="0" cy="333706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177433" y="1881809"/>
            <a:ext cx="1872" cy="284163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283864" y="2527446"/>
            <a:ext cx="0" cy="2196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731568" y="2185358"/>
            <a:ext cx="4" cy="240405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21521" y="1577340"/>
            <a:ext cx="66094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21520" y="4097340"/>
            <a:ext cx="66094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84372" y="2609169"/>
            <a:ext cx="0" cy="1476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97494" y="2313316"/>
            <a:ext cx="0" cy="1764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81077" y="1965369"/>
            <a:ext cx="0" cy="2124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89868" y="1809316"/>
            <a:ext cx="0" cy="2268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87901" y="1634490"/>
            <a:ext cx="0" cy="2448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48846" y="1577340"/>
            <a:ext cx="0" cy="2520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96208" y="1653540"/>
            <a:ext cx="0" cy="2412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05640" y="1837690"/>
            <a:ext cx="0" cy="2232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22371" y="2040890"/>
            <a:ext cx="0" cy="2052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337904" y="2313316"/>
            <a:ext cx="724" cy="17840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734413" y="2549455"/>
            <a:ext cx="0" cy="154788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74428" y="4097340"/>
            <a:ext cx="49489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513798" y="5498697"/>
            <a:ext cx="130954" cy="44678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174372" y="4185454"/>
            <a:ext cx="3960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4248" y="557546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24963" y="409734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821520" y="4097340"/>
            <a:ext cx="18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636624" y="1577340"/>
            <a:ext cx="0" cy="25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839777" y="1577340"/>
            <a:ext cx="1796847" cy="1216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821520" y="2793376"/>
            <a:ext cx="0" cy="13039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828676" y="2793375"/>
            <a:ext cx="828989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83864" y="2504734"/>
            <a:ext cx="783471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38200" y="2185358"/>
            <a:ext cx="738037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77433" y="1881809"/>
            <a:ext cx="694114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96775" y="1696278"/>
            <a:ext cx="66217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74372" y="2793375"/>
            <a:ext cx="56" cy="13039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123375" y="2793375"/>
            <a:ext cx="0" cy="13039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964526" y="2709468"/>
            <a:ext cx="81540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: Shape 71"/>
          <p:cNvSpPr/>
          <p:nvPr/>
        </p:nvSpPr>
        <p:spPr>
          <a:xfrm>
            <a:off x="5168348" y="1577009"/>
            <a:ext cx="4956313" cy="1232452"/>
          </a:xfrm>
          <a:custGeom>
            <a:avLst/>
            <a:gdLst>
              <a:gd name="connsiteX0" fmla="*/ 0 w 4956313"/>
              <a:gd name="connsiteY0" fmla="*/ 1219200 h 1232452"/>
              <a:gd name="connsiteX1" fmla="*/ 410817 w 4956313"/>
              <a:gd name="connsiteY1" fmla="*/ 1126434 h 1232452"/>
              <a:gd name="connsiteX2" fmla="*/ 821635 w 4956313"/>
              <a:gd name="connsiteY2" fmla="*/ 927652 h 1232452"/>
              <a:gd name="connsiteX3" fmla="*/ 1219200 w 4956313"/>
              <a:gd name="connsiteY3" fmla="*/ 622852 h 1232452"/>
              <a:gd name="connsiteX4" fmla="*/ 1616765 w 4956313"/>
              <a:gd name="connsiteY4" fmla="*/ 304800 h 1232452"/>
              <a:gd name="connsiteX5" fmla="*/ 2014330 w 4956313"/>
              <a:gd name="connsiteY5" fmla="*/ 119269 h 1232452"/>
              <a:gd name="connsiteX6" fmla="*/ 2478156 w 4956313"/>
              <a:gd name="connsiteY6" fmla="*/ 0 h 1232452"/>
              <a:gd name="connsiteX7" fmla="*/ 2915478 w 4956313"/>
              <a:gd name="connsiteY7" fmla="*/ 119269 h 1232452"/>
              <a:gd name="connsiteX8" fmla="*/ 3326295 w 4956313"/>
              <a:gd name="connsiteY8" fmla="*/ 304800 h 1232452"/>
              <a:gd name="connsiteX9" fmla="*/ 3750365 w 4956313"/>
              <a:gd name="connsiteY9" fmla="*/ 609600 h 1232452"/>
              <a:gd name="connsiteX10" fmla="*/ 4174435 w 4956313"/>
              <a:gd name="connsiteY10" fmla="*/ 927652 h 1232452"/>
              <a:gd name="connsiteX11" fmla="*/ 4572000 w 4956313"/>
              <a:gd name="connsiteY11" fmla="*/ 1126434 h 1232452"/>
              <a:gd name="connsiteX12" fmla="*/ 4956313 w 4956313"/>
              <a:gd name="connsiteY12" fmla="*/ 1232452 h 123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6313" h="1232452">
                <a:moveTo>
                  <a:pt x="0" y="1219200"/>
                </a:moveTo>
                <a:cubicBezTo>
                  <a:pt x="136939" y="1197112"/>
                  <a:pt x="273878" y="1175025"/>
                  <a:pt x="410817" y="1126434"/>
                </a:cubicBezTo>
                <a:cubicBezTo>
                  <a:pt x="547756" y="1077843"/>
                  <a:pt x="686905" y="1011582"/>
                  <a:pt x="821635" y="927652"/>
                </a:cubicBezTo>
                <a:cubicBezTo>
                  <a:pt x="956365" y="843722"/>
                  <a:pt x="1086678" y="726661"/>
                  <a:pt x="1219200" y="622852"/>
                </a:cubicBezTo>
                <a:cubicBezTo>
                  <a:pt x="1351722" y="519043"/>
                  <a:pt x="1484243" y="388730"/>
                  <a:pt x="1616765" y="304800"/>
                </a:cubicBezTo>
                <a:cubicBezTo>
                  <a:pt x="1749287" y="220869"/>
                  <a:pt x="1870765" y="170069"/>
                  <a:pt x="2014330" y="119269"/>
                </a:cubicBezTo>
                <a:cubicBezTo>
                  <a:pt x="2157895" y="68469"/>
                  <a:pt x="2327965" y="0"/>
                  <a:pt x="2478156" y="0"/>
                </a:cubicBezTo>
                <a:cubicBezTo>
                  <a:pt x="2628347" y="0"/>
                  <a:pt x="2774122" y="68469"/>
                  <a:pt x="2915478" y="119269"/>
                </a:cubicBezTo>
                <a:cubicBezTo>
                  <a:pt x="3056834" y="170069"/>
                  <a:pt x="3187147" y="223078"/>
                  <a:pt x="3326295" y="304800"/>
                </a:cubicBezTo>
                <a:cubicBezTo>
                  <a:pt x="3465443" y="386522"/>
                  <a:pt x="3609008" y="505791"/>
                  <a:pt x="3750365" y="609600"/>
                </a:cubicBezTo>
                <a:cubicBezTo>
                  <a:pt x="3891722" y="713409"/>
                  <a:pt x="4037496" y="841513"/>
                  <a:pt x="4174435" y="927652"/>
                </a:cubicBezTo>
                <a:cubicBezTo>
                  <a:pt x="4311374" y="1013791"/>
                  <a:pt x="4441687" y="1075634"/>
                  <a:pt x="4572000" y="1126434"/>
                </a:cubicBezTo>
                <a:cubicBezTo>
                  <a:pt x="4702313" y="1177234"/>
                  <a:pt x="4829313" y="1204843"/>
                  <a:pt x="4956313" y="123245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2797853" y="2752733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/>
          <p:cNvSpPr/>
          <p:nvPr/>
        </p:nvSpPr>
        <p:spPr>
          <a:xfrm>
            <a:off x="2914078" y="2662637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/>
          <p:cNvSpPr/>
          <p:nvPr/>
        </p:nvSpPr>
        <p:spPr>
          <a:xfrm>
            <a:off x="3247864" y="2461984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/>
          <p:cNvSpPr/>
          <p:nvPr/>
        </p:nvSpPr>
        <p:spPr>
          <a:xfrm>
            <a:off x="3694648" y="2153109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Oval 76"/>
          <p:cNvSpPr/>
          <p:nvPr/>
        </p:nvSpPr>
        <p:spPr>
          <a:xfrm>
            <a:off x="4147898" y="1850750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/>
          <p:cNvSpPr/>
          <p:nvPr/>
        </p:nvSpPr>
        <p:spPr>
          <a:xfrm>
            <a:off x="4460774" y="1642505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/>
          <p:cNvSpPr/>
          <p:nvPr/>
        </p:nvSpPr>
        <p:spPr>
          <a:xfrm>
            <a:off x="4600155" y="1540626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/>
          <p:cNvSpPr/>
          <p:nvPr/>
        </p:nvSpPr>
        <p:spPr>
          <a:xfrm>
            <a:off x="5142025" y="276507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/>
          <p:cNvSpPr/>
          <p:nvPr/>
        </p:nvSpPr>
        <p:spPr>
          <a:xfrm>
            <a:off x="5542022" y="266291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/>
          <p:cNvSpPr/>
          <p:nvPr/>
        </p:nvSpPr>
        <p:spPr>
          <a:xfrm>
            <a:off x="5955741" y="247110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/>
          <p:cNvSpPr/>
          <p:nvPr/>
        </p:nvSpPr>
        <p:spPr>
          <a:xfrm>
            <a:off x="6349472" y="216132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4" name="Oval 83"/>
          <p:cNvSpPr/>
          <p:nvPr/>
        </p:nvSpPr>
        <p:spPr>
          <a:xfrm>
            <a:off x="6753868" y="185075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/>
          <p:cNvSpPr/>
          <p:nvPr/>
        </p:nvSpPr>
        <p:spPr>
          <a:xfrm>
            <a:off x="7147416" y="166510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/>
          <p:cNvSpPr/>
          <p:nvPr/>
        </p:nvSpPr>
        <p:spPr>
          <a:xfrm>
            <a:off x="7610504" y="153921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7" name="Oval 86"/>
          <p:cNvSpPr/>
          <p:nvPr/>
        </p:nvSpPr>
        <p:spPr>
          <a:xfrm>
            <a:off x="8060208" y="166316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8463765" y="18499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/>
          <p:cNvSpPr/>
          <p:nvPr/>
        </p:nvSpPr>
        <p:spPr>
          <a:xfrm>
            <a:off x="8886371" y="214935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0" name="Oval 89"/>
          <p:cNvSpPr/>
          <p:nvPr/>
        </p:nvSpPr>
        <p:spPr>
          <a:xfrm>
            <a:off x="9301904" y="246873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/>
          <p:cNvSpPr/>
          <p:nvPr/>
        </p:nvSpPr>
        <p:spPr>
          <a:xfrm>
            <a:off x="9698413" y="266543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/>
          <p:cNvSpPr/>
          <p:nvPr/>
        </p:nvSpPr>
        <p:spPr>
          <a:xfrm>
            <a:off x="10087375" y="277785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TextBox 92"/>
          <p:cNvSpPr txBox="1"/>
          <p:nvPr/>
        </p:nvSpPr>
        <p:spPr>
          <a:xfrm>
            <a:off x="6072266" y="4986475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Always start with the shortest edge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5250179" y="3736855"/>
            <a:ext cx="848157" cy="1432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2905307" y="5186808"/>
            <a:ext cx="3187741" cy="2937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2850292" y="3598603"/>
            <a:ext cx="3242756" cy="15738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8542115" y="4211816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No Phantom Lines</a:t>
            </a:r>
          </a:p>
        </p:txBody>
      </p:sp>
      <p:sp>
        <p:nvSpPr>
          <p:cNvPr id="94" name="Oval 93"/>
          <p:cNvSpPr/>
          <p:nvPr/>
        </p:nvSpPr>
        <p:spPr>
          <a:xfrm>
            <a:off x="6753868" y="4097340"/>
            <a:ext cx="1800000" cy="180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/>
          <p:cNvSpPr/>
          <p:nvPr/>
        </p:nvSpPr>
        <p:spPr>
          <a:xfrm>
            <a:off x="5134375" y="2758394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>
            <a:off x="5534372" y="2656229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5948091" y="2464422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/>
          <p:cNvSpPr/>
          <p:nvPr/>
        </p:nvSpPr>
        <p:spPr>
          <a:xfrm>
            <a:off x="6341822" y="2154638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/>
          <p:cNvSpPr/>
          <p:nvPr/>
        </p:nvSpPr>
        <p:spPr>
          <a:xfrm>
            <a:off x="6746218" y="1844067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/>
          <p:cNvSpPr/>
          <p:nvPr/>
        </p:nvSpPr>
        <p:spPr>
          <a:xfrm>
            <a:off x="7139766" y="1658419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/>
          <p:cNvSpPr/>
          <p:nvPr/>
        </p:nvSpPr>
        <p:spPr>
          <a:xfrm>
            <a:off x="7602854" y="1532533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/>
          <p:cNvSpPr/>
          <p:nvPr/>
        </p:nvSpPr>
        <p:spPr>
          <a:xfrm>
            <a:off x="8052558" y="1656485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/>
          <p:cNvSpPr/>
          <p:nvPr/>
        </p:nvSpPr>
        <p:spPr>
          <a:xfrm>
            <a:off x="8456115" y="1843259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Oval 107"/>
          <p:cNvSpPr/>
          <p:nvPr/>
        </p:nvSpPr>
        <p:spPr>
          <a:xfrm>
            <a:off x="8878721" y="2142675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Oval 108"/>
          <p:cNvSpPr/>
          <p:nvPr/>
        </p:nvSpPr>
        <p:spPr>
          <a:xfrm>
            <a:off x="9294254" y="2462051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/>
          <p:cNvSpPr/>
          <p:nvPr/>
        </p:nvSpPr>
        <p:spPr>
          <a:xfrm>
            <a:off x="9690763" y="2658748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Oval 110"/>
          <p:cNvSpPr/>
          <p:nvPr/>
        </p:nvSpPr>
        <p:spPr>
          <a:xfrm>
            <a:off x="10079725" y="2771171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56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93" grpId="1"/>
      <p:bldP spid="102" grpId="0"/>
      <p:bldP spid="94" grpId="0" animBg="1"/>
      <p:bldP spid="97" grpId="0" animBg="1"/>
      <p:bldP spid="99" grpId="0" animBg="1"/>
      <p:bldP spid="100" grpId="0" animBg="1"/>
      <p:bldP spid="101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en-IE" dirty="0"/>
              <a:t>True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>
            <a:normAutofit/>
          </a:bodyPr>
          <a:lstStyle/>
          <a:p>
            <a:r>
              <a:rPr lang="en-IE" sz="2400" dirty="0"/>
              <a:t>The true length of a line gives us the actual length of the line. </a:t>
            </a:r>
          </a:p>
          <a:p>
            <a:r>
              <a:rPr lang="en-IE" sz="2400" dirty="0"/>
              <a:t>The true length of a line is shown when we look at the line perpendicular.</a:t>
            </a:r>
          </a:p>
          <a:p>
            <a:pPr marL="0" indent="0">
              <a:buNone/>
            </a:pPr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812170" y="6388471"/>
            <a:ext cx="2379830" cy="365125"/>
          </a:xfrm>
        </p:spPr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906" y="3369143"/>
            <a:ext cx="5295101" cy="2978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9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3427"/>
          </a:xfrm>
        </p:spPr>
        <p:txBody>
          <a:bodyPr/>
          <a:lstStyle/>
          <a:p>
            <a:r>
              <a:rPr lang="en-IE" dirty="0"/>
              <a:t>Cone True Edge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7537"/>
            <a:ext cx="8915400" cy="4563685"/>
          </a:xfrm>
        </p:spPr>
        <p:txBody>
          <a:bodyPr>
            <a:normAutofit/>
          </a:bodyPr>
          <a:lstStyle/>
          <a:p>
            <a:r>
              <a:rPr lang="en-IE" sz="2400" dirty="0"/>
              <a:t>When we look at the cones below; which of the cones do we see the </a:t>
            </a:r>
            <a:r>
              <a:rPr lang="en-IE" sz="2400" b="1" i="1" dirty="0"/>
              <a:t>true length </a:t>
            </a:r>
            <a:r>
              <a:rPr lang="en-IE" sz="2400" dirty="0"/>
              <a:t>of the </a:t>
            </a:r>
            <a:r>
              <a:rPr lang="en-IE" sz="2400" b="1" dirty="0">
                <a:solidFill>
                  <a:srgbClr val="C00000"/>
                </a:solidFill>
              </a:rPr>
              <a:t>red lines</a:t>
            </a:r>
            <a:r>
              <a:rPr lang="en-IE" sz="240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13928" y="6364408"/>
            <a:ext cx="2331704" cy="365125"/>
          </a:xfrm>
        </p:spPr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781300" y="2529444"/>
            <a:ext cx="10239970" cy="3567973"/>
            <a:chOff x="2207375" y="2799659"/>
            <a:chExt cx="9694001" cy="3264445"/>
          </a:xfrm>
        </p:grpSpPr>
        <p:grpSp>
          <p:nvGrpSpPr>
            <p:cNvPr id="14" name="Group 13"/>
            <p:cNvGrpSpPr/>
            <p:nvPr/>
          </p:nvGrpSpPr>
          <p:grpSpPr>
            <a:xfrm>
              <a:off x="2207375" y="2799660"/>
              <a:ext cx="9694001" cy="3264444"/>
              <a:chOff x="2207375" y="2799660"/>
              <a:chExt cx="9694001" cy="326444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07375" y="2799660"/>
                <a:ext cx="9405553" cy="3264444"/>
                <a:chOff x="2101049" y="2531988"/>
                <a:chExt cx="10675991" cy="3624512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2101049" y="2531988"/>
                  <a:ext cx="10675991" cy="3599144"/>
                  <a:chOff x="3344779" y="2382252"/>
                  <a:chExt cx="11273902" cy="3898515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344779" y="2382252"/>
                    <a:ext cx="6853534" cy="3898515"/>
                    <a:chOff x="3344779" y="2382252"/>
                    <a:chExt cx="6853534" cy="3898515"/>
                  </a:xfrm>
                </p:grpSpPr>
                <p:sp>
                  <p:nvSpPr>
                    <p:cNvPr id="5" name="Isosceles Triangle 4"/>
                    <p:cNvSpPr/>
                    <p:nvPr/>
                  </p:nvSpPr>
                  <p:spPr>
                    <a:xfrm>
                      <a:off x="3344779" y="2382252"/>
                      <a:ext cx="1800000" cy="1800000"/>
                    </a:xfrm>
                    <a:prstGeom prst="triangl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E"/>
                    </a:p>
                  </p:txBody>
                </p:sp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3344779" y="4468155"/>
                      <a:ext cx="1800000" cy="1800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E"/>
                    </a:p>
                  </p:txBody>
                </p:sp>
                <p:sp>
                  <p:nvSpPr>
                    <p:cNvPr id="7" name="Isosceles Triangle 6"/>
                    <p:cNvSpPr/>
                    <p:nvPr/>
                  </p:nvSpPr>
                  <p:spPr>
                    <a:xfrm>
                      <a:off x="5871546" y="2394864"/>
                      <a:ext cx="1800000" cy="1800000"/>
                    </a:xfrm>
                    <a:prstGeom prst="triangl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E"/>
                    </a:p>
                  </p:txBody>
                </p:sp>
                <p:sp>
                  <p:nvSpPr>
                    <p:cNvPr id="8" name="Oval 7"/>
                    <p:cNvSpPr/>
                    <p:nvPr/>
                  </p:nvSpPr>
                  <p:spPr>
                    <a:xfrm>
                      <a:off x="5871546" y="4480767"/>
                      <a:ext cx="1800000" cy="1800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E"/>
                    </a:p>
                  </p:txBody>
                </p:sp>
                <p:sp>
                  <p:nvSpPr>
                    <p:cNvPr id="9" name="Isosceles Triangle 8"/>
                    <p:cNvSpPr/>
                    <p:nvPr/>
                  </p:nvSpPr>
                  <p:spPr>
                    <a:xfrm>
                      <a:off x="8398313" y="2394864"/>
                      <a:ext cx="1800000" cy="1800000"/>
                    </a:xfrm>
                    <a:prstGeom prst="triangl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E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8398313" y="4480767"/>
                      <a:ext cx="1800000" cy="18000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E"/>
                    </a:p>
                  </p:txBody>
                </p:sp>
              </p:grpSp>
              <p:cxnSp>
                <p:nvCxnSpPr>
                  <p:cNvPr id="13" name="Straight Connector 12"/>
                  <p:cNvCxnSpPr>
                    <a:stCxn id="5" idx="0"/>
                    <a:endCxn id="5" idx="2"/>
                  </p:cNvCxnSpPr>
                  <p:nvPr/>
                </p:nvCxnSpPr>
                <p:spPr>
                  <a:xfrm flipH="1">
                    <a:off x="3344779" y="2382252"/>
                    <a:ext cx="900000" cy="1800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H="1">
                    <a:off x="3344779" y="5380767"/>
                    <a:ext cx="900000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flipH="1">
                    <a:off x="9298002" y="5368155"/>
                    <a:ext cx="900000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 flipV="1">
                    <a:off x="9298002" y="2387367"/>
                    <a:ext cx="900000" cy="1800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6412832" y="2394864"/>
                    <a:ext cx="358714" cy="1800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H="1">
                    <a:off x="6412832" y="5368155"/>
                    <a:ext cx="358714" cy="82897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4051268" y="4644069"/>
                    <a:ext cx="10567413" cy="575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E" sz="2800" b="1" dirty="0"/>
                      <a:t>A				 </a:t>
                    </a:r>
                    <a:r>
                      <a:rPr lang="en-IE" sz="2800" b="1" dirty="0" smtClean="0"/>
                      <a:t>  B</a:t>
                    </a:r>
                    <a:r>
                      <a:rPr lang="en-IE" sz="2800" b="1" dirty="0"/>
                      <a:t>				</a:t>
                    </a:r>
                    <a:r>
                      <a:rPr lang="en-IE" sz="2800" b="1" dirty="0" smtClean="0"/>
                      <a:t>  C				D					E</a:t>
                    </a:r>
                    <a:endParaRPr lang="en-IE" sz="2800" b="1" dirty="0"/>
                  </a:p>
                </p:txBody>
              </p:sp>
            </p:grpSp>
            <p:sp>
              <p:nvSpPr>
                <p:cNvPr id="20" name="Isosceles Triangle 19"/>
                <p:cNvSpPr/>
                <p:nvPr/>
              </p:nvSpPr>
              <p:spPr>
                <a:xfrm>
                  <a:off x="9175244" y="2543632"/>
                  <a:ext cx="1704537" cy="1661776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9175243" y="4494724"/>
                  <a:ext cx="1704537" cy="166177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25" name="Isosceles Triangle 24"/>
              <p:cNvSpPr/>
              <p:nvPr/>
            </p:nvSpPr>
            <p:spPr>
              <a:xfrm>
                <a:off x="10399678" y="2799660"/>
                <a:ext cx="1501698" cy="1496691"/>
              </a:xfrm>
              <a:prstGeom prst="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0399677" y="4556926"/>
                <a:ext cx="1501698" cy="14966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>
              <a:off x="9196156" y="4626474"/>
              <a:ext cx="299267" cy="6892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9187875" y="2799659"/>
              <a:ext cx="299267" cy="149669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0399678" y="5292910"/>
              <a:ext cx="777264" cy="2041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512425" y="2804365"/>
              <a:ext cx="651312" cy="14919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55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7018"/>
          </a:xfrm>
        </p:spPr>
        <p:txBody>
          <a:bodyPr/>
          <a:lstStyle/>
          <a:p>
            <a:r>
              <a:rPr lang="en-IE" dirty="0"/>
              <a:t>Development of a Cone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04162" y="6285933"/>
            <a:ext cx="2419516" cy="365125"/>
          </a:xfrm>
        </p:spPr>
        <p:txBody>
          <a:bodyPr/>
          <a:lstStyle/>
          <a:p>
            <a:r>
              <a:rPr lang="en-GB" dirty="0"/>
              <a:t>Mr. McCarthy © Principles of Graphics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36" l="0" r="100000">
                        <a14:foregroundMark x1="15714" y1="16713" x2="15714" y2="16713"/>
                        <a14:foregroundMark x1="17714" y1="15871" x2="14714" y2="19663"/>
                        <a14:foregroundMark x1="19143" y1="24017" x2="20571" y2="38343"/>
                        <a14:foregroundMark x1="18571" y1="36938" x2="18571" y2="36938"/>
                        <a14:foregroundMark x1="57571" y1="13483" x2="73714" y2="92416"/>
                        <a14:foregroundMark x1="60000" y1="24017" x2="77143" y2="21629"/>
                        <a14:foregroundMark x1="76143" y1="18258" x2="68857" y2="68539"/>
                        <a14:foregroundMark x1="59143" y1="19663" x2="69857" y2="71348"/>
                        <a14:foregroundMark x1="65857" y1="27809" x2="65857" y2="27809"/>
                        <a14:foregroundMark x1="69857" y1="25843" x2="65000" y2="30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52059">
            <a:off x="9565126" y="243573"/>
            <a:ext cx="2177779" cy="2215113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2592925" y="1446663"/>
            <a:ext cx="1800000" cy="3240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2592925" y="4851058"/>
            <a:ext cx="1800000" cy="180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6" name="Straight Connector 15"/>
          <p:cNvCxnSpPr>
            <a:stCxn id="6" idx="0"/>
          </p:cNvCxnSpPr>
          <p:nvPr/>
        </p:nvCxnSpPr>
        <p:spPr>
          <a:xfrm>
            <a:off x="3492925" y="1446663"/>
            <a:ext cx="895770" cy="324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0756" y="262868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True Length</a:t>
            </a:r>
          </a:p>
        </p:txBody>
      </p:sp>
      <p:cxnSp>
        <p:nvCxnSpPr>
          <p:cNvPr id="19" name="Straight Connector 18"/>
          <p:cNvCxnSpPr>
            <a:stCxn id="6" idx="0"/>
          </p:cNvCxnSpPr>
          <p:nvPr/>
        </p:nvCxnSpPr>
        <p:spPr>
          <a:xfrm flipH="1">
            <a:off x="2987530" y="1446663"/>
            <a:ext cx="505395" cy="3240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5331" y="3249863"/>
            <a:ext cx="152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rgbClr val="C00000"/>
                </a:solidFill>
              </a:rPr>
              <a:t>Not A True Length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987531" y="5751058"/>
            <a:ext cx="505394" cy="717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flipH="1">
            <a:off x="5189080" y="1713634"/>
            <a:ext cx="4386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u="sng" dirty="0"/>
              <a:t>General True length Rule:</a:t>
            </a:r>
          </a:p>
          <a:p>
            <a:pPr algn="ctr"/>
            <a:r>
              <a:rPr lang="en-IE" b="1" dirty="0"/>
              <a:t>If a line is parallel to the XY line in one view; it’s a </a:t>
            </a:r>
            <a:r>
              <a:rPr lang="en-IE" b="1" dirty="0">
                <a:solidFill>
                  <a:srgbClr val="0070C0"/>
                </a:solidFill>
              </a:rPr>
              <a:t>true length</a:t>
            </a:r>
            <a:r>
              <a:rPr lang="en-IE" b="1" dirty="0"/>
              <a:t> in the other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63757" y="4686663"/>
            <a:ext cx="40286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09903" y="4360068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X								Y</a:t>
            </a:r>
          </a:p>
        </p:txBody>
      </p:sp>
      <p:sp>
        <p:nvSpPr>
          <p:cNvPr id="11" name="Arc 10"/>
          <p:cNvSpPr/>
          <p:nvPr/>
        </p:nvSpPr>
        <p:spPr>
          <a:xfrm>
            <a:off x="4502316" y="525933"/>
            <a:ext cx="5760000" cy="5760000"/>
          </a:xfrm>
          <a:prstGeom prst="arc">
            <a:avLst>
              <a:gd name="adj1" fmla="val 20362869"/>
              <a:gd name="adj2" fmla="val 7196066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flipV="1">
            <a:off x="5945171" y="3432314"/>
            <a:ext cx="1437145" cy="246941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42361" y="119269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75015" y="306666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</a:t>
            </a:r>
          </a:p>
        </p:txBody>
      </p:sp>
      <p:pic>
        <p:nvPicPr>
          <p:cNvPr id="25" name="Picture 4" descr="Image result for drawing comp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36513" flipH="1">
            <a:off x="3740885" y="27621"/>
            <a:ext cx="4365681" cy="480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 result for drawing comp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08313" flipH="1">
            <a:off x="3170016" y="1720277"/>
            <a:ext cx="3763475" cy="414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V="1">
            <a:off x="2725778" y="5292091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44032" y="5292091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 flipV="1">
            <a:off x="2734903" y="5292091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>
            <a:off x="2725776" y="5292091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 flipV="1">
            <a:off x="2610154" y="5738875"/>
            <a:ext cx="180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H="1" flipV="1">
            <a:off x="2588695" y="5744966"/>
            <a:ext cx="180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94082" y="5744967"/>
            <a:ext cx="900000" cy="121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01488" y="525028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592296" y="5304273"/>
            <a:ext cx="130954" cy="44678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>
            <a:off x="5624143" y="5490023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Arc 38"/>
          <p:cNvSpPr/>
          <p:nvPr/>
        </p:nvSpPr>
        <p:spPr>
          <a:xfrm>
            <a:off x="6057751" y="5643330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Arc 39"/>
          <p:cNvSpPr/>
          <p:nvPr/>
        </p:nvSpPr>
        <p:spPr>
          <a:xfrm>
            <a:off x="6503229" y="5686894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Arc 40"/>
          <p:cNvSpPr/>
          <p:nvPr/>
        </p:nvSpPr>
        <p:spPr>
          <a:xfrm rot="20572219">
            <a:off x="6976468" y="5782169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Arc 42"/>
          <p:cNvSpPr/>
          <p:nvPr/>
        </p:nvSpPr>
        <p:spPr>
          <a:xfrm rot="20572219">
            <a:off x="7423699" y="5719213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Arc 44"/>
          <p:cNvSpPr/>
          <p:nvPr/>
        </p:nvSpPr>
        <p:spPr>
          <a:xfrm rot="20572219">
            <a:off x="7897355" y="5556723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Arc 45"/>
          <p:cNvSpPr/>
          <p:nvPr/>
        </p:nvSpPr>
        <p:spPr>
          <a:xfrm rot="19682726">
            <a:off x="8355126" y="5377835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Arc 46"/>
          <p:cNvSpPr/>
          <p:nvPr/>
        </p:nvSpPr>
        <p:spPr>
          <a:xfrm rot="18418651">
            <a:off x="8817523" y="5220523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Arc 47"/>
          <p:cNvSpPr/>
          <p:nvPr/>
        </p:nvSpPr>
        <p:spPr>
          <a:xfrm rot="17472468">
            <a:off x="9153087" y="4899490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Arc 48"/>
          <p:cNvSpPr/>
          <p:nvPr/>
        </p:nvSpPr>
        <p:spPr>
          <a:xfrm rot="17705317">
            <a:off x="9388241" y="4462926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Arc 49"/>
          <p:cNvSpPr/>
          <p:nvPr/>
        </p:nvSpPr>
        <p:spPr>
          <a:xfrm rot="17328924">
            <a:off x="9691785" y="3536263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Arc 50"/>
          <p:cNvSpPr/>
          <p:nvPr/>
        </p:nvSpPr>
        <p:spPr>
          <a:xfrm rot="17451890">
            <a:off x="9583363" y="4005567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402233" y="3432313"/>
            <a:ext cx="980082" cy="266514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818161" y="3430291"/>
            <a:ext cx="564154" cy="280555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262898" y="3430291"/>
            <a:ext cx="130763" cy="285178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382315" y="3448862"/>
            <a:ext cx="373328" cy="278698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85735" y="3445003"/>
            <a:ext cx="821430" cy="271541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393661" y="3445003"/>
            <a:ext cx="1284402" cy="251146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393661" y="3430291"/>
            <a:ext cx="1740266" cy="22721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393660" y="3416395"/>
            <a:ext cx="2074315" cy="197067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393090" y="3416395"/>
            <a:ext cx="2375871" cy="16236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393089" y="3401683"/>
            <a:ext cx="2613921" cy="12012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397080" y="3417424"/>
            <a:ext cx="2775880" cy="70975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397080" y="3402632"/>
            <a:ext cx="2865236" cy="252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7346176" y="3364600"/>
            <a:ext cx="72000" cy="720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0" name="TextBox 89"/>
          <p:cNvSpPr txBox="1"/>
          <p:nvPr/>
        </p:nvSpPr>
        <p:spPr>
          <a:xfrm>
            <a:off x="5921573" y="591660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 flipH="1" flipV="1">
            <a:off x="5954240" y="5886384"/>
            <a:ext cx="422311" cy="2233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rc 92"/>
          <p:cNvSpPr/>
          <p:nvPr/>
        </p:nvSpPr>
        <p:spPr>
          <a:xfrm>
            <a:off x="4507703" y="504151"/>
            <a:ext cx="5760000" cy="5760000"/>
          </a:xfrm>
          <a:prstGeom prst="arc">
            <a:avLst>
              <a:gd name="adj1" fmla="val 331581"/>
              <a:gd name="adj2" fmla="val 719606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5961964" y="3388381"/>
            <a:ext cx="1442678" cy="2473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941596" y="2982291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No Phantom Lines</a:t>
            </a:r>
          </a:p>
        </p:txBody>
      </p:sp>
      <p:sp>
        <p:nvSpPr>
          <p:cNvPr id="60" name="Oval 59"/>
          <p:cNvSpPr/>
          <p:nvPr/>
        </p:nvSpPr>
        <p:spPr>
          <a:xfrm>
            <a:off x="9924668" y="4085219"/>
            <a:ext cx="1800000" cy="180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697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3" grpId="0"/>
      <p:bldP spid="3" grpId="1"/>
      <p:bldP spid="11" grpId="0" animBg="1"/>
      <p:bldP spid="24" grpId="0"/>
      <p:bldP spid="36" grpId="0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89" grpId="0" animBg="1"/>
      <p:bldP spid="90" grpId="0"/>
      <p:bldP spid="93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762" y="251971"/>
            <a:ext cx="8911687" cy="680255"/>
          </a:xfrm>
        </p:spPr>
        <p:txBody>
          <a:bodyPr/>
          <a:lstStyle/>
          <a:p>
            <a:r>
              <a:rPr lang="en-IE" dirty="0"/>
              <a:t>Frustums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610" y="1049184"/>
            <a:ext cx="9186529" cy="4606857"/>
          </a:xfrm>
        </p:spPr>
        <p:txBody>
          <a:bodyPr>
            <a:normAutofit/>
          </a:bodyPr>
          <a:lstStyle/>
          <a:p>
            <a:r>
              <a:rPr lang="en-IE" sz="2400" dirty="0"/>
              <a:t>A </a:t>
            </a:r>
            <a:r>
              <a:rPr lang="en-IE" sz="2400" b="1" dirty="0"/>
              <a:t>frustum</a:t>
            </a:r>
            <a:r>
              <a:rPr lang="en-IE" sz="2400" dirty="0"/>
              <a:t> is the section of a solid after it has been cut by a plan parallel to the horizontal plane.</a:t>
            </a:r>
          </a:p>
          <a:p>
            <a:r>
              <a:rPr lang="en-IE" sz="2400" dirty="0"/>
              <a:t>After the solid has been cut it is called </a:t>
            </a:r>
            <a:r>
              <a:rPr lang="en-IE" sz="2400" b="1" i="1" dirty="0">
                <a:solidFill>
                  <a:srgbClr val="00B050"/>
                </a:solidFill>
              </a:rPr>
              <a:t>truncated</a:t>
            </a:r>
            <a:r>
              <a:rPr lang="en-IE" sz="2400" dirty="0"/>
              <a:t>. Truncated solids may not be cut parallel to the HP.</a:t>
            </a:r>
          </a:p>
          <a:p>
            <a:r>
              <a:rPr lang="en-IE" sz="2400" dirty="0"/>
              <a:t>The </a:t>
            </a:r>
            <a:r>
              <a:rPr lang="en-IE" sz="2400" i="1" dirty="0"/>
              <a:t>figures shown </a:t>
            </a:r>
            <a:r>
              <a:rPr lang="en-IE" sz="2400" dirty="0"/>
              <a:t>are truncated solids; they show the frustum of their solid.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96518" y="6408914"/>
            <a:ext cx="2695482" cy="365125"/>
          </a:xfrm>
        </p:spPr>
        <p:txBody>
          <a:bodyPr/>
          <a:lstStyle/>
          <a:p>
            <a:r>
              <a:rPr lang="en-GB" dirty="0"/>
              <a:t>Mr. McCarthy © Principles of Graphics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16" y="3806455"/>
            <a:ext cx="4289576" cy="2604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7018"/>
          </a:xfrm>
        </p:spPr>
        <p:txBody>
          <a:bodyPr/>
          <a:lstStyle/>
          <a:p>
            <a:r>
              <a:rPr lang="en-IE" dirty="0"/>
              <a:t>Development of a Truncated Cone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9604162" y="6285933"/>
            <a:ext cx="2419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2592925" y="1446663"/>
            <a:ext cx="1800000" cy="3240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2592925" y="4851058"/>
            <a:ext cx="1800000" cy="180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1" name="Straight Connector 10"/>
          <p:cNvCxnSpPr>
            <a:stCxn id="9" idx="0"/>
          </p:cNvCxnSpPr>
          <p:nvPr/>
        </p:nvCxnSpPr>
        <p:spPr>
          <a:xfrm>
            <a:off x="3492925" y="1446663"/>
            <a:ext cx="895770" cy="324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63757" y="4686663"/>
            <a:ext cx="40286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9903" y="4360068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X								Y</a:t>
            </a:r>
          </a:p>
        </p:txBody>
      </p:sp>
      <p:sp>
        <p:nvSpPr>
          <p:cNvPr id="19" name="Arc 18"/>
          <p:cNvSpPr/>
          <p:nvPr/>
        </p:nvSpPr>
        <p:spPr>
          <a:xfrm>
            <a:off x="4502316" y="525933"/>
            <a:ext cx="5760000" cy="5760000"/>
          </a:xfrm>
          <a:prstGeom prst="arc">
            <a:avLst>
              <a:gd name="adj1" fmla="val 20362869"/>
              <a:gd name="adj2" fmla="val 7196066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0" name="Straight Connector 19"/>
          <p:cNvCxnSpPr>
            <a:stCxn id="19" idx="2"/>
          </p:cNvCxnSpPr>
          <p:nvPr/>
        </p:nvCxnSpPr>
        <p:spPr>
          <a:xfrm flipV="1">
            <a:off x="5945171" y="3432314"/>
            <a:ext cx="1437145" cy="246941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42361" y="119269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5015" y="306666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494082" y="5744967"/>
            <a:ext cx="900000" cy="121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5624143" y="5490023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Arc 34"/>
          <p:cNvSpPr/>
          <p:nvPr/>
        </p:nvSpPr>
        <p:spPr>
          <a:xfrm>
            <a:off x="6057751" y="5643330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Arc 35"/>
          <p:cNvSpPr/>
          <p:nvPr/>
        </p:nvSpPr>
        <p:spPr>
          <a:xfrm>
            <a:off x="6503229" y="5686894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Arc 36"/>
          <p:cNvSpPr/>
          <p:nvPr/>
        </p:nvSpPr>
        <p:spPr>
          <a:xfrm rot="20572219">
            <a:off x="6976468" y="5782169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Arc 37"/>
          <p:cNvSpPr/>
          <p:nvPr/>
        </p:nvSpPr>
        <p:spPr>
          <a:xfrm rot="20572219">
            <a:off x="7423699" y="5719213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Arc 38"/>
          <p:cNvSpPr/>
          <p:nvPr/>
        </p:nvSpPr>
        <p:spPr>
          <a:xfrm rot="20572219">
            <a:off x="7897355" y="5556723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Arc 39"/>
          <p:cNvSpPr/>
          <p:nvPr/>
        </p:nvSpPr>
        <p:spPr>
          <a:xfrm rot="19682726">
            <a:off x="8355126" y="5377835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Arc 40"/>
          <p:cNvSpPr/>
          <p:nvPr/>
        </p:nvSpPr>
        <p:spPr>
          <a:xfrm rot="18418651">
            <a:off x="8817523" y="5220523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Arc 41"/>
          <p:cNvSpPr/>
          <p:nvPr/>
        </p:nvSpPr>
        <p:spPr>
          <a:xfrm rot="17472468">
            <a:off x="9153087" y="4899490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Arc 42"/>
          <p:cNvSpPr/>
          <p:nvPr/>
        </p:nvSpPr>
        <p:spPr>
          <a:xfrm rot="17705317">
            <a:off x="9388241" y="4462926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Arc 43"/>
          <p:cNvSpPr/>
          <p:nvPr/>
        </p:nvSpPr>
        <p:spPr>
          <a:xfrm rot="17328924">
            <a:off x="9691785" y="3536263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Arc 44"/>
          <p:cNvSpPr/>
          <p:nvPr/>
        </p:nvSpPr>
        <p:spPr>
          <a:xfrm rot="17451890">
            <a:off x="9583363" y="4005567"/>
            <a:ext cx="787451" cy="932892"/>
          </a:xfrm>
          <a:prstGeom prst="arc">
            <a:avLst>
              <a:gd name="adj1" fmla="val 19854891"/>
              <a:gd name="adj2" fmla="val 286531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402233" y="3432313"/>
            <a:ext cx="980082" cy="266514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818161" y="3430291"/>
            <a:ext cx="564154" cy="280555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262898" y="3430291"/>
            <a:ext cx="130763" cy="285178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382315" y="3448862"/>
            <a:ext cx="373328" cy="278698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85735" y="3445003"/>
            <a:ext cx="821430" cy="271541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93661" y="3445003"/>
            <a:ext cx="1284402" cy="251146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93661" y="3430291"/>
            <a:ext cx="1740266" cy="22721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393660" y="3416395"/>
            <a:ext cx="2074315" cy="197067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393090" y="3416395"/>
            <a:ext cx="2375871" cy="16236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393089" y="3401683"/>
            <a:ext cx="2613921" cy="12012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397080" y="3417424"/>
            <a:ext cx="2775880" cy="70975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397080" y="3402632"/>
            <a:ext cx="2865236" cy="25289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346176" y="3364600"/>
            <a:ext cx="72000" cy="720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Arc 60"/>
          <p:cNvSpPr/>
          <p:nvPr/>
        </p:nvSpPr>
        <p:spPr>
          <a:xfrm>
            <a:off x="4496929" y="504151"/>
            <a:ext cx="5760000" cy="5760000"/>
          </a:xfrm>
          <a:prstGeom prst="arc">
            <a:avLst>
              <a:gd name="adj1" fmla="val 331581"/>
              <a:gd name="adj2" fmla="val 719606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2" name="Straight Connector 61"/>
          <p:cNvCxnSpPr>
            <a:stCxn id="99" idx="2"/>
          </p:cNvCxnSpPr>
          <p:nvPr/>
        </p:nvCxnSpPr>
        <p:spPr>
          <a:xfrm flipH="1">
            <a:off x="5961964" y="4643002"/>
            <a:ext cx="696659" cy="12186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21359" y="6444564"/>
            <a:ext cx="2191626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/>
              <a:t>No Phantom Lines</a:t>
            </a:r>
          </a:p>
        </p:txBody>
      </p:sp>
      <p:sp>
        <p:nvSpPr>
          <p:cNvPr id="64" name="Oval 63"/>
          <p:cNvSpPr/>
          <p:nvPr/>
        </p:nvSpPr>
        <p:spPr>
          <a:xfrm>
            <a:off x="9938714" y="4044281"/>
            <a:ext cx="1800000" cy="180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5" name="Straight Connector 64"/>
          <p:cNvCxnSpPr/>
          <p:nvPr/>
        </p:nvCxnSpPr>
        <p:spPr>
          <a:xfrm>
            <a:off x="9992092" y="4596064"/>
            <a:ext cx="2026377" cy="91996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430154" y="3066663"/>
            <a:ext cx="216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9" idx="5"/>
          </p:cNvCxnSpPr>
          <p:nvPr/>
        </p:nvCxnSpPr>
        <p:spPr>
          <a:xfrm flipH="1" flipV="1">
            <a:off x="3942925" y="3066663"/>
            <a:ext cx="444968" cy="162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9" idx="1"/>
            <a:endCxn id="9" idx="5"/>
          </p:cNvCxnSpPr>
          <p:nvPr/>
        </p:nvCxnSpPr>
        <p:spPr>
          <a:xfrm>
            <a:off x="3042925" y="3066663"/>
            <a:ext cx="90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9" idx="1"/>
          </p:cNvCxnSpPr>
          <p:nvPr/>
        </p:nvCxnSpPr>
        <p:spPr>
          <a:xfrm flipV="1">
            <a:off x="2589505" y="3066663"/>
            <a:ext cx="453420" cy="162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3057859" y="5307151"/>
            <a:ext cx="900000" cy="900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/>
          <p:cNvSpPr/>
          <p:nvPr/>
        </p:nvSpPr>
        <p:spPr>
          <a:xfrm>
            <a:off x="3459107" y="141066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5" name="Straight Connector 84"/>
          <p:cNvCxnSpPr>
            <a:stCxn id="9" idx="1"/>
            <a:endCxn id="83" idx="4"/>
          </p:cNvCxnSpPr>
          <p:nvPr/>
        </p:nvCxnSpPr>
        <p:spPr>
          <a:xfrm flipV="1">
            <a:off x="3042925" y="1482662"/>
            <a:ext cx="452182" cy="15840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3488628" y="1472508"/>
            <a:ext cx="452182" cy="15840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3474664" y="570896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3044738" y="1482662"/>
            <a:ext cx="448556" cy="158400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057859" y="5307151"/>
            <a:ext cx="900000" cy="9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TextBox 93"/>
          <p:cNvSpPr txBox="1"/>
          <p:nvPr/>
        </p:nvSpPr>
        <p:spPr>
          <a:xfrm>
            <a:off x="2248568" y="1807448"/>
            <a:ext cx="10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rgbClr val="00B050"/>
                </a:solidFill>
              </a:rPr>
              <a:t>True Length</a:t>
            </a:r>
          </a:p>
        </p:txBody>
      </p:sp>
      <p:cxnSp>
        <p:nvCxnSpPr>
          <p:cNvPr id="91" name="Straight Connector 90"/>
          <p:cNvCxnSpPr>
            <a:stCxn id="89" idx="2"/>
            <a:endCxn id="82" idx="2"/>
          </p:cNvCxnSpPr>
          <p:nvPr/>
        </p:nvCxnSpPr>
        <p:spPr>
          <a:xfrm flipH="1">
            <a:off x="3057859" y="5744967"/>
            <a:ext cx="41680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4" descr="Image result for drawing 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63487">
            <a:off x="1211474" y="753581"/>
            <a:ext cx="2181178" cy="240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Image result for drawing compas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1755">
            <a:off x="7215861" y="1580092"/>
            <a:ext cx="1872559" cy="206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Arc 98"/>
          <p:cNvSpPr/>
          <p:nvPr/>
        </p:nvSpPr>
        <p:spPr>
          <a:xfrm>
            <a:off x="5936929" y="1954949"/>
            <a:ext cx="2880000" cy="2880000"/>
          </a:xfrm>
          <a:prstGeom prst="arc">
            <a:avLst>
              <a:gd name="adj1" fmla="val 294591"/>
              <a:gd name="adj2" fmla="val 719533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1" name="Straight Connector 100"/>
          <p:cNvCxnSpPr>
            <a:stCxn id="99" idx="0"/>
          </p:cNvCxnSpPr>
          <p:nvPr/>
        </p:nvCxnSpPr>
        <p:spPr>
          <a:xfrm>
            <a:off x="8811645" y="3518196"/>
            <a:ext cx="1439898" cy="1361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9" idx="0"/>
          </p:cNvCxnSpPr>
          <p:nvPr/>
        </p:nvCxnSpPr>
        <p:spPr>
          <a:xfrm flipH="1" flipV="1">
            <a:off x="7386733" y="3395728"/>
            <a:ext cx="1424912" cy="12246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7814193" y="3340896"/>
            <a:ext cx="900000" cy="90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58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2" grpId="0" animBg="1"/>
      <p:bldP spid="95" grpId="0" animBg="1"/>
      <p:bldP spid="94" grpId="0"/>
      <p:bldP spid="94" grpId="1"/>
      <p:bldP spid="99" grpId="0" animBg="1"/>
      <p:bldP spid="1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7125"/>
          </a:xfrm>
        </p:spPr>
        <p:txBody>
          <a:bodyPr/>
          <a:lstStyle/>
          <a:p>
            <a:r>
              <a:rPr lang="en-IE" dirty="0"/>
              <a:t>What is a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3757"/>
            <a:ext cx="8915400" cy="2610677"/>
          </a:xfrm>
        </p:spPr>
        <p:txBody>
          <a:bodyPr>
            <a:noAutofit/>
          </a:bodyPr>
          <a:lstStyle/>
          <a:p>
            <a:r>
              <a:rPr lang="en-IE" sz="2400" dirty="0"/>
              <a:t>A development is the unravelling of any object or 3D structure.</a:t>
            </a:r>
          </a:p>
          <a:p>
            <a:r>
              <a:rPr lang="en-IE" sz="2400" dirty="0"/>
              <a:t>The opposite of a development of is the envelopments, but we are not concerned with envelopments until senior cycle.</a:t>
            </a:r>
          </a:p>
          <a:p>
            <a:r>
              <a:rPr lang="en-IE" sz="2400" dirty="0"/>
              <a:t>Where have we seen developments before?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91915" y="3644384"/>
            <a:ext cx="5563150" cy="3129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9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438758" y="3807872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7" b="96108" l="3261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013" y="4174434"/>
            <a:ext cx="3033372" cy="243576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79555" y="6408531"/>
            <a:ext cx="2428224" cy="365125"/>
          </a:xfrm>
        </p:spPr>
        <p:txBody>
          <a:bodyPr/>
          <a:lstStyle/>
          <a:p>
            <a:r>
              <a:rPr lang="en-GB" dirty="0"/>
              <a:t>Mr. McCarthy © Principles of 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1364"/>
          </a:xfrm>
        </p:spPr>
        <p:txBody>
          <a:bodyPr>
            <a:normAutofit/>
          </a:bodyPr>
          <a:lstStyle/>
          <a:p>
            <a:r>
              <a:rPr lang="en-IE" sz="3200" dirty="0"/>
              <a:t>The Development of a Common Object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116" y="1345473"/>
            <a:ext cx="7629797" cy="4755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69281" y="6384002"/>
            <a:ext cx="7619999" cy="365125"/>
          </a:xfrm>
        </p:spPr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4427"/>
          </a:xfrm>
        </p:spPr>
        <p:txBody>
          <a:bodyPr/>
          <a:lstStyle/>
          <a:p>
            <a:r>
              <a:rPr lang="en-IE" dirty="0"/>
              <a:t>Line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58537"/>
            <a:ext cx="8915400" cy="2142309"/>
          </a:xfrm>
        </p:spPr>
        <p:txBody>
          <a:bodyPr>
            <a:normAutofit/>
          </a:bodyPr>
          <a:lstStyle/>
          <a:p>
            <a:r>
              <a:rPr lang="en-IE" sz="2400" dirty="0"/>
              <a:t>The outline for a development is done using a standard solid line.</a:t>
            </a:r>
          </a:p>
          <a:p>
            <a:r>
              <a:rPr lang="en-IE" sz="2400" dirty="0"/>
              <a:t>The lines used to indicate bends in the drawing are called </a:t>
            </a:r>
            <a:r>
              <a:rPr lang="en-IE" sz="2400" b="1" i="1" dirty="0"/>
              <a:t>‘Phantom Lines’. </a:t>
            </a:r>
            <a:r>
              <a:rPr lang="en-IE" sz="2400" dirty="0"/>
              <a:t>They are commonly called bend lines incorrectly.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56218" y="6397065"/>
            <a:ext cx="7619999" cy="365125"/>
          </a:xfrm>
        </p:spPr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961602" y="3299758"/>
            <a:ext cx="10170619" cy="3279869"/>
            <a:chOff x="1658641" y="3145499"/>
            <a:chExt cx="10170619" cy="327986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683405" y="3788229"/>
              <a:ext cx="720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58641" y="4763588"/>
              <a:ext cx="36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683405" y="5799909"/>
              <a:ext cx="144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51121" y="4776650"/>
              <a:ext cx="36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08766" y="4781005"/>
              <a:ext cx="36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92538" y="4781004"/>
              <a:ext cx="36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15498" y="4776650"/>
              <a:ext cx="36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12332" y="4781004"/>
              <a:ext cx="36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35292" y="4781004"/>
              <a:ext cx="36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323567" y="4781004"/>
              <a:ext cx="36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54343" y="5799909"/>
              <a:ext cx="36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197303" y="5799909"/>
              <a:ext cx="36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917097" y="5799909"/>
              <a:ext cx="144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680607" y="5799909"/>
              <a:ext cx="36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23567" y="5799909"/>
              <a:ext cx="36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076858" y="4776650"/>
              <a:ext cx="36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03405" y="4776650"/>
              <a:ext cx="18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73405" y="5782492"/>
              <a:ext cx="810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780" l="8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405" y="3145499"/>
              <a:ext cx="1093179" cy="110599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780" l="8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405" y="5319378"/>
              <a:ext cx="1093179" cy="110599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3000" y1="94000" x2="48150" y2="69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405" y="4289590"/>
              <a:ext cx="1058091" cy="105809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9641702" y="3465063"/>
              <a:ext cx="1848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600" b="1" dirty="0"/>
                <a:t>Solid Lines (for outlines)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302538" y="4396048"/>
              <a:ext cx="25267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600" b="1" dirty="0"/>
                <a:t>Incorrect Phantom Lines (commonly used in text books)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89515" y="5456874"/>
              <a:ext cx="2334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600" b="1" dirty="0"/>
                <a:t>Correct Phantom Lines (long line, 2 short dash)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73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1351"/>
          </a:xfrm>
        </p:spPr>
        <p:txBody>
          <a:bodyPr/>
          <a:lstStyle/>
          <a:p>
            <a:r>
              <a:rPr lang="en-IE" dirty="0"/>
              <a:t>Development of a Cube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71890" y="6490622"/>
            <a:ext cx="2420110" cy="365125"/>
          </a:xfrm>
        </p:spPr>
        <p:txBody>
          <a:bodyPr/>
          <a:lstStyle/>
          <a:p>
            <a:r>
              <a:rPr lang="en-GB" dirty="0"/>
              <a:t>Mr. McCarthy © Principles of Graphics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H="1">
            <a:off x="4973890" y="3121548"/>
            <a:ext cx="1800000" cy="180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57196" y="3121548"/>
            <a:ext cx="271669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257196" y="4921548"/>
            <a:ext cx="271669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1693" y="3121028"/>
            <a:ext cx="0" cy="18000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73889" y="1231588"/>
            <a:ext cx="0" cy="55799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73889" y="1231588"/>
            <a:ext cx="0" cy="55799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73890" y="6752525"/>
            <a:ext cx="1800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73890" y="1350187"/>
            <a:ext cx="1800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773889" y="3121547"/>
            <a:ext cx="39600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73889" y="4945836"/>
            <a:ext cx="39600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558606" y="3121548"/>
            <a:ext cx="0" cy="18000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281388" y="3121548"/>
            <a:ext cx="0" cy="18000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197385" y="3121027"/>
            <a:ext cx="1" cy="18000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973888" y="4958299"/>
            <a:ext cx="1" cy="18000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973889" y="1336874"/>
            <a:ext cx="1" cy="18000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785109" y="1333530"/>
            <a:ext cx="1" cy="18000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10281388" y="3133852"/>
            <a:ext cx="1" cy="18000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785109" y="4952524"/>
            <a:ext cx="1" cy="18000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01693" y="4921028"/>
            <a:ext cx="1799898" cy="54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205122" y="3120508"/>
            <a:ext cx="1768766" cy="16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01591" y="1335155"/>
            <a:ext cx="1799898" cy="54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85211" y="6770125"/>
            <a:ext cx="1799898" cy="54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798326" y="3133531"/>
            <a:ext cx="3483062" cy="45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798326" y="4931436"/>
            <a:ext cx="3483062" cy="45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973889" y="4931436"/>
            <a:ext cx="1800000" cy="0"/>
          </a:xfrm>
          <a:prstGeom prst="line">
            <a:avLst/>
          </a:prstGeom>
          <a:ln w="44450" cap="sq">
            <a:solidFill>
              <a:schemeClr val="tx1"/>
            </a:solidFill>
            <a:prstDash val="lgDashDot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973889" y="3125683"/>
            <a:ext cx="1800000" cy="0"/>
          </a:xfrm>
          <a:prstGeom prst="line">
            <a:avLst/>
          </a:prstGeom>
          <a:ln w="44450" cap="sq">
            <a:solidFill>
              <a:schemeClr val="tx1"/>
            </a:solidFill>
            <a:prstDash val="lgDashDot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973889" y="3121028"/>
            <a:ext cx="0" cy="1800000"/>
          </a:xfrm>
          <a:prstGeom prst="line">
            <a:avLst/>
          </a:prstGeom>
          <a:ln w="44450" cap="sq">
            <a:solidFill>
              <a:schemeClr val="tx1"/>
            </a:solidFill>
            <a:prstDash val="lgDashDot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773889" y="3078416"/>
            <a:ext cx="0" cy="1800000"/>
          </a:xfrm>
          <a:prstGeom prst="line">
            <a:avLst/>
          </a:prstGeom>
          <a:ln w="44450" cap="sq">
            <a:solidFill>
              <a:schemeClr val="tx1"/>
            </a:solidFill>
            <a:prstDash val="lgDashDot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558606" y="3120508"/>
            <a:ext cx="0" cy="1800000"/>
          </a:xfrm>
          <a:prstGeom prst="line">
            <a:avLst/>
          </a:prstGeom>
          <a:ln w="44450" cap="sq">
            <a:solidFill>
              <a:schemeClr val="tx1"/>
            </a:solidFill>
            <a:prstDash val="lgDashDot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cub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63176" y="260131"/>
            <a:ext cx="2250529" cy="25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83101"/>
            <a:ext cx="8915400" cy="5717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3600" dirty="0"/>
              <a:t>Do </a:t>
            </a:r>
            <a:r>
              <a:rPr lang="en-IE" sz="3600" b="1" dirty="0"/>
              <a:t>Cylinders</a:t>
            </a:r>
            <a:r>
              <a:rPr lang="en-IE" sz="3600" dirty="0"/>
              <a:t>, </a:t>
            </a:r>
            <a:r>
              <a:rPr lang="en-IE" sz="3600" b="1" dirty="0"/>
              <a:t>Cones</a:t>
            </a:r>
            <a:r>
              <a:rPr lang="en-IE" sz="3600" dirty="0"/>
              <a:t> and </a:t>
            </a:r>
            <a:r>
              <a:rPr lang="en-IE" sz="3600" b="1" dirty="0"/>
              <a:t>other curved objects</a:t>
            </a:r>
            <a:r>
              <a:rPr lang="en-IE" sz="3600" dirty="0"/>
              <a:t> require phantom lines?</a:t>
            </a:r>
          </a:p>
          <a:p>
            <a:pPr marL="0" indent="0" algn="ctr">
              <a:buNone/>
            </a:pPr>
            <a:endParaRPr lang="en-IE" sz="3600" dirty="0"/>
          </a:p>
          <a:p>
            <a:pPr marL="0" indent="0" algn="ctr">
              <a:buNone/>
            </a:pPr>
            <a:r>
              <a:rPr lang="en-IE" sz="3600" b="1" dirty="0"/>
              <a:t>If so…. Why?         If not…. Why?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63735" y="6318370"/>
            <a:ext cx="7619999" cy="365125"/>
          </a:xfrm>
        </p:spPr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750" y1="55789" x2="24750" y2="74211"/>
                        <a14:foregroundMark x1="42000" y1="59474" x2="55750" y2="51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80" y="3231853"/>
            <a:ext cx="6497931" cy="30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They Don’t.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03736"/>
            <a:ext cx="8915400" cy="3777622"/>
          </a:xfrm>
        </p:spPr>
        <p:txBody>
          <a:bodyPr>
            <a:normAutofit/>
          </a:bodyPr>
          <a:lstStyle/>
          <a:p>
            <a:r>
              <a:rPr lang="en-IE" sz="2400" dirty="0"/>
              <a:t>Curved objects and features are made up of an infinite amount of bend points because it is one continuous curve.</a:t>
            </a:r>
          </a:p>
          <a:p>
            <a:r>
              <a:rPr lang="en-IE" sz="2400" dirty="0"/>
              <a:t>A continuous bend cannot be represented by one specific bend line.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872765" y="6492875"/>
            <a:ext cx="2319235" cy="365125"/>
          </a:xfrm>
        </p:spPr>
        <p:txBody>
          <a:bodyPr/>
          <a:lstStyle/>
          <a:p>
            <a:r>
              <a:rPr lang="en-GB" dirty="0"/>
              <a:t>Mr. McCarthy © Principles of Graphics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845" y="3342634"/>
            <a:ext cx="4091729" cy="306879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95" y="3342634"/>
            <a:ext cx="4091731" cy="306879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6501"/>
          </a:xfrm>
        </p:spPr>
        <p:txBody>
          <a:bodyPr/>
          <a:lstStyle/>
          <a:p>
            <a:r>
              <a:rPr lang="en-IE" dirty="0" smtClean="0"/>
              <a:t>Cylinder Development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7642" y="2452779"/>
            <a:ext cx="4165271" cy="3777622"/>
          </a:xfrm>
        </p:spPr>
        <p:txBody>
          <a:bodyPr/>
          <a:lstStyle/>
          <a:p>
            <a:r>
              <a:rPr lang="en-IE" dirty="0" smtClean="0"/>
              <a:t>Height is a constant.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We use small, equal sections of the cylinder to work out the length of the development.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The alternative to this method is using </a:t>
            </a:r>
            <a:r>
              <a:rPr lang="el-GR" b="1" dirty="0" smtClean="0"/>
              <a:t>2</a:t>
            </a:r>
            <a:r>
              <a:rPr lang="en-IE" b="1" dirty="0" smtClean="0"/>
              <a:t> </a:t>
            </a:r>
            <a:r>
              <a:rPr lang="el-GR" b="1" i="1" dirty="0" smtClean="0"/>
              <a:t>π</a:t>
            </a:r>
            <a:r>
              <a:rPr lang="en-IE" b="1" i="1" dirty="0" smtClean="0"/>
              <a:t> r</a:t>
            </a:r>
            <a:r>
              <a:rPr lang="en-IE" i="1" dirty="0" smtClean="0"/>
              <a:t>. </a:t>
            </a:r>
            <a:r>
              <a:rPr lang="en-IE" dirty="0" smtClean="0"/>
              <a:t>This is the formula for the circumference of a circle.</a:t>
            </a:r>
          </a:p>
          <a:p>
            <a:pPr marL="0" indent="0">
              <a:buNone/>
            </a:pPr>
            <a:endParaRPr lang="en-IE" dirty="0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55839" y="6213446"/>
            <a:ext cx="2457241" cy="365125"/>
          </a:xfrm>
        </p:spPr>
        <p:txBody>
          <a:bodyPr/>
          <a:lstStyle/>
          <a:p>
            <a:r>
              <a:rPr lang="en-GB" dirty="0" smtClean="0"/>
              <a:t>Mr. McCarthy © Principles of Graphics</a:t>
            </a:r>
            <a:endParaRPr lang="en-US" dirty="0"/>
          </a:p>
        </p:txBody>
      </p:sp>
      <p:pic>
        <p:nvPicPr>
          <p:cNvPr id="2050" name="Picture 2" descr="Image result for cylinder drawing development 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873" y="1785666"/>
            <a:ext cx="4484979" cy="4031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ylin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8452" y="138023"/>
            <a:ext cx="1706173" cy="24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743" y="533364"/>
            <a:ext cx="8911687" cy="724630"/>
          </a:xfrm>
        </p:spPr>
        <p:txBody>
          <a:bodyPr/>
          <a:lstStyle/>
          <a:p>
            <a:r>
              <a:rPr lang="en-IE" dirty="0"/>
              <a:t>Development of a Cylinder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854882" y="6398698"/>
            <a:ext cx="2337118" cy="365125"/>
          </a:xfrm>
        </p:spPr>
        <p:txBody>
          <a:bodyPr/>
          <a:lstStyle/>
          <a:p>
            <a:r>
              <a:rPr lang="en-GB"/>
              <a:t>Mr. McCarthy © Principles of Graphics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4928" y="1900661"/>
            <a:ext cx="1800000" cy="25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/>
          <p:cNvSpPr/>
          <p:nvPr/>
        </p:nvSpPr>
        <p:spPr>
          <a:xfrm>
            <a:off x="2684928" y="4922019"/>
            <a:ext cx="1800000" cy="180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809676" y="5375235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667" r="99000">
                        <a14:backgroundMark x1="24333" y1="54333" x2="29667" y2="52333"/>
                        <a14:backgroundMark x1="48667" y1="48333" x2="48667" y2="48333"/>
                        <a14:backgroundMark x1="52667" y1="48333" x2="52667" y2="4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2445498" y="4605327"/>
            <a:ext cx="2857500" cy="28575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27930" y="5375235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 flipV="1">
            <a:off x="2818801" y="5375235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>
            <a:off x="2809674" y="5375235"/>
            <a:ext cx="1550503" cy="8935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 flipV="1">
            <a:off x="2694052" y="5822019"/>
            <a:ext cx="180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H="1" flipV="1">
            <a:off x="2684925" y="5822018"/>
            <a:ext cx="180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667" r="99000">
                        <a14:backgroundMark x1="24333" y1="54333" x2="29667" y2="52333"/>
                        <a14:backgroundMark x1="48667" y1="48333" x2="48667" y2="48333"/>
                        <a14:backgroundMark x1="52667" y1="48333" x2="52667" y2="4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585179" y="4075511"/>
            <a:ext cx="2857500" cy="28575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484925" y="1900661"/>
            <a:ext cx="66094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84924" y="4420661"/>
            <a:ext cx="66094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37832" y="1900661"/>
            <a:ext cx="0" cy="25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46623" y="1900661"/>
            <a:ext cx="0" cy="252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57207" y="1900661"/>
            <a:ext cx="0" cy="252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44481" y="1900661"/>
            <a:ext cx="0" cy="252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53272" y="1900661"/>
            <a:ext cx="0" cy="252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51305" y="1900661"/>
            <a:ext cx="0" cy="252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12250" y="1900661"/>
            <a:ext cx="0" cy="252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953262" y="1900661"/>
            <a:ext cx="0" cy="252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362694" y="1900661"/>
            <a:ext cx="0" cy="252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785775" y="1900661"/>
            <a:ext cx="0" cy="252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202032" y="1900661"/>
            <a:ext cx="0" cy="252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597817" y="1900661"/>
            <a:ext cx="0" cy="252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986779" y="1900661"/>
            <a:ext cx="0" cy="25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037832" y="4420661"/>
            <a:ext cx="49489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37776" y="1900661"/>
            <a:ext cx="49489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377202" y="5822018"/>
            <a:ext cx="130954" cy="44678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037776" y="4508775"/>
            <a:ext cx="3960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37652" y="589878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88367" y="442066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1587" y="5575463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12 Divisions</a:t>
            </a:r>
          </a:p>
        </p:txBody>
      </p:sp>
      <p:cxnSp>
        <p:nvCxnSpPr>
          <p:cNvPr id="56" name="Straight Arrow Connector 55"/>
          <p:cNvCxnSpPr>
            <a:stCxn id="54" idx="1"/>
          </p:cNvCxnSpPr>
          <p:nvPr/>
        </p:nvCxnSpPr>
        <p:spPr>
          <a:xfrm flipH="1">
            <a:off x="4587800" y="5760129"/>
            <a:ext cx="1783787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565866" y="4332548"/>
            <a:ext cx="1382206" cy="12597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948071" y="4368207"/>
            <a:ext cx="2179514" cy="1224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8" b="997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3990" y="209828"/>
            <a:ext cx="1720795" cy="261746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256969" y="4503076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No Phantom Lines</a:t>
            </a:r>
          </a:p>
        </p:txBody>
      </p:sp>
      <p:sp>
        <p:nvSpPr>
          <p:cNvPr id="48" name="Oval 47"/>
          <p:cNvSpPr/>
          <p:nvPr/>
        </p:nvSpPr>
        <p:spPr>
          <a:xfrm>
            <a:off x="8302032" y="100661"/>
            <a:ext cx="1800000" cy="180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>
            <a:off x="8302032" y="4420661"/>
            <a:ext cx="1800000" cy="180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99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4" grpId="1"/>
      <p:bldP spid="51" grpId="0"/>
      <p:bldP spid="48" grpId="0" animBg="1"/>
      <p:bldP spid="55" grpId="0" animBg="1"/>
    </p:bldLst>
  </p:timing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455</TotalTime>
  <Words>575</Words>
  <Application>Microsoft Office PowerPoint</Application>
  <PresentationFormat>Custom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Developments</vt:lpstr>
      <vt:lpstr>What is a development?</vt:lpstr>
      <vt:lpstr>The Development of a Common Object</vt:lpstr>
      <vt:lpstr>Line Types</vt:lpstr>
      <vt:lpstr>Development of a Cube</vt:lpstr>
      <vt:lpstr>PowerPoint Presentation</vt:lpstr>
      <vt:lpstr>They Don’t.</vt:lpstr>
      <vt:lpstr>Cylinder Development</vt:lpstr>
      <vt:lpstr>Development of a Cylinder</vt:lpstr>
      <vt:lpstr>Truncated Cylinders</vt:lpstr>
      <vt:lpstr>Angular Cut (Truncated)Cylinders</vt:lpstr>
      <vt:lpstr>True Lengths</vt:lpstr>
      <vt:lpstr>Cone True Edge Lengths</vt:lpstr>
      <vt:lpstr>Development of a Cone</vt:lpstr>
      <vt:lpstr>Frustums</vt:lpstr>
      <vt:lpstr>Development of a Truncated Cone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Developments</dc:title>
  <dc:creator>Aidan McCarthy</dc:creator>
  <cp:lastModifiedBy>Mr Morrissey</cp:lastModifiedBy>
  <cp:revision>65</cp:revision>
  <dcterms:created xsi:type="dcterms:W3CDTF">2017-05-12T18:05:18Z</dcterms:created>
  <dcterms:modified xsi:type="dcterms:W3CDTF">2017-10-26T08:54:27Z</dcterms:modified>
</cp:coreProperties>
</file>